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48" r:id="rId3"/>
    <p:sldId id="299" r:id="rId4"/>
    <p:sldId id="562" r:id="rId5"/>
    <p:sldId id="471" r:id="rId6"/>
    <p:sldId id="639" r:id="rId7"/>
    <p:sldId id="640" r:id="rId8"/>
    <p:sldId id="596" r:id="rId9"/>
    <p:sldId id="598" r:id="rId10"/>
    <p:sldId id="644" r:id="rId11"/>
    <p:sldId id="645" r:id="rId12"/>
    <p:sldId id="646" r:id="rId13"/>
    <p:sldId id="597" r:id="rId14"/>
    <p:sldId id="600" r:id="rId15"/>
    <p:sldId id="642" r:id="rId16"/>
    <p:sldId id="641" r:id="rId17"/>
    <p:sldId id="684" r:id="rId18"/>
    <p:sldId id="599" r:id="rId19"/>
    <p:sldId id="601" r:id="rId20"/>
    <p:sldId id="609" r:id="rId21"/>
    <p:sldId id="611" r:id="rId22"/>
    <p:sldId id="613" r:id="rId23"/>
    <p:sldId id="464" r:id="rId24"/>
    <p:sldId id="467" r:id="rId25"/>
    <p:sldId id="495" r:id="rId26"/>
    <p:sldId id="496" r:id="rId27"/>
    <p:sldId id="468" r:id="rId28"/>
    <p:sldId id="469" r:id="rId29"/>
    <p:sldId id="472" r:id="rId30"/>
    <p:sldId id="473" r:id="rId31"/>
    <p:sldId id="474" r:id="rId32"/>
    <p:sldId id="494" r:id="rId33"/>
    <p:sldId id="505" r:id="rId34"/>
    <p:sldId id="506" r:id="rId35"/>
    <p:sldId id="489" r:id="rId36"/>
    <p:sldId id="490" r:id="rId37"/>
    <p:sldId id="508" r:id="rId38"/>
    <p:sldId id="492" r:id="rId39"/>
    <p:sldId id="513" r:id="rId40"/>
    <p:sldId id="517" r:id="rId41"/>
    <p:sldId id="515" r:id="rId42"/>
    <p:sldId id="516" r:id="rId43"/>
    <p:sldId id="524" r:id="rId44"/>
    <p:sldId id="525" r:id="rId45"/>
    <p:sldId id="519" r:id="rId46"/>
    <p:sldId id="526" r:id="rId47"/>
    <p:sldId id="527" r:id="rId48"/>
    <p:sldId id="615" r:id="rId49"/>
    <p:sldId id="456" r:id="rId50"/>
    <p:sldId id="449" r:id="rId51"/>
    <p:sldId id="450" r:id="rId52"/>
    <p:sldId id="451" r:id="rId53"/>
    <p:sldId id="452" r:id="rId54"/>
    <p:sldId id="652" r:id="rId55"/>
    <p:sldId id="636" r:id="rId56"/>
    <p:sldId id="618" r:id="rId57"/>
    <p:sldId id="633" r:id="rId58"/>
    <p:sldId id="634" r:id="rId59"/>
    <p:sldId id="635" r:id="rId60"/>
    <p:sldId id="637" r:id="rId61"/>
    <p:sldId id="638" r:id="rId62"/>
    <p:sldId id="617" r:id="rId63"/>
    <p:sldId id="563" r:id="rId64"/>
    <p:sldId id="620" r:id="rId65"/>
    <p:sldId id="328" r:id="rId66"/>
    <p:sldId id="410" r:id="rId67"/>
    <p:sldId id="409" r:id="rId68"/>
    <p:sldId id="411" r:id="rId69"/>
    <p:sldId id="412" r:id="rId70"/>
    <p:sldId id="415" r:id="rId71"/>
    <p:sldId id="416" r:id="rId72"/>
    <p:sldId id="653" r:id="rId73"/>
    <p:sldId id="621" r:id="rId74"/>
    <p:sldId id="650" r:id="rId75"/>
    <p:sldId id="649" r:id="rId76"/>
    <p:sldId id="648" r:id="rId77"/>
    <p:sldId id="622" r:id="rId78"/>
    <p:sldId id="651" r:id="rId79"/>
    <p:sldId id="588" r:id="rId80"/>
    <p:sldId id="595" r:id="rId81"/>
    <p:sldId id="442" r:id="rId82"/>
    <p:sldId id="443" r:id="rId83"/>
    <p:sldId id="444" r:id="rId84"/>
    <p:sldId id="445" r:id="rId85"/>
    <p:sldId id="590" r:id="rId86"/>
    <p:sldId id="591" r:id="rId87"/>
    <p:sldId id="592" r:id="rId88"/>
    <p:sldId id="655" r:id="rId89"/>
    <p:sldId id="661" r:id="rId90"/>
    <p:sldId id="625" r:id="rId91"/>
    <p:sldId id="663" r:id="rId92"/>
    <p:sldId id="656" r:id="rId93"/>
    <p:sldId id="657" r:id="rId94"/>
    <p:sldId id="658" r:id="rId95"/>
    <p:sldId id="654" r:id="rId96"/>
    <p:sldId id="659" r:id="rId97"/>
    <p:sldId id="660" r:id="rId98"/>
    <p:sldId id="627" r:id="rId99"/>
    <p:sldId id="571" r:id="rId100"/>
    <p:sldId id="665" r:id="rId101"/>
    <p:sldId id="664" r:id="rId102"/>
    <p:sldId id="674" r:id="rId103"/>
    <p:sldId id="680" r:id="rId104"/>
    <p:sldId id="572" r:id="rId105"/>
    <p:sldId id="676" r:id="rId106"/>
    <p:sldId id="678" r:id="rId107"/>
    <p:sldId id="679" r:id="rId108"/>
    <p:sldId id="675" r:id="rId109"/>
    <p:sldId id="681" r:id="rId110"/>
    <p:sldId id="682" r:id="rId111"/>
    <p:sldId id="683" r:id="rId112"/>
    <p:sldId id="667" r:id="rId113"/>
    <p:sldId id="666" r:id="rId114"/>
    <p:sldId id="630" r:id="rId115"/>
    <p:sldId id="669" r:id="rId116"/>
    <p:sldId id="670" r:id="rId117"/>
    <p:sldId id="671" r:id="rId118"/>
    <p:sldId id="672" r:id="rId119"/>
    <p:sldId id="668" r:id="rId120"/>
    <p:sldId id="673" r:id="rId121"/>
    <p:sldId id="308" r:id="rId122"/>
    <p:sldId id="647" r:id="rId123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77"/>
    <p:restoredTop sz="94637"/>
  </p:normalViewPr>
  <p:slideViewPr>
    <p:cSldViewPr snapToGrid="0" snapToObjects="1">
      <p:cViewPr varScale="1">
        <p:scale>
          <a:sx n="114" d="100"/>
          <a:sy n="114" d="100"/>
        </p:scale>
        <p:origin x="16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community/Static_Code_Analysis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hyperlink" Target="https://plbe.nobleprog.com/tf/126719" TargetMode="External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remlin.com/chaos-monkey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cing_(software)" TargetMode="External"/><Relationship Id="rId2" Type="http://schemas.openxmlformats.org/officeDocument/2006/relationships/hyperlink" Target="https://en.wikipedia.org/wiki/Computer_programming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endangregg.com/blog/2017-05-09/cpu-utilization-is-wrong.html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ue, kite, flying&#10;&#10;Description automatically generated">
            <a:extLst>
              <a:ext uri="{FF2B5EF4-FFF2-40B4-BE49-F238E27FC236}">
                <a16:creationId xmlns:a16="http://schemas.microsoft.com/office/drawing/2014/main" id="{1FB018FF-6D42-E94F-B9D5-A63A13EA1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58" r="9091" b="11858"/>
          <a:stretch/>
        </p:blipFill>
        <p:spPr>
          <a:xfrm>
            <a:off x="3504616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9479836" cy="3204134"/>
          </a:xfrm>
        </p:spPr>
        <p:txBody>
          <a:bodyPr anchor="b">
            <a:normAutofit/>
          </a:bodyPr>
          <a:lstStyle/>
          <a:p>
            <a:pPr algn="l"/>
            <a:r>
              <a:rPr lang="en-GB" i="1" dirty="0"/>
              <a:t>Software Architecture - Principles and Practices</a:t>
            </a:r>
            <a:br>
              <a:rPr lang="en-GB" i="1" dirty="0"/>
            </a:br>
            <a:r>
              <a:rPr lang="en-GB" i="1" dirty="0"/>
              <a:t>Day 3</a:t>
            </a:r>
            <a:endParaRPr lang="pl-PL" sz="96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23EB71A-02A2-FA4A-8D8B-19560B14E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62974"/>
            <a:ext cx="3430532" cy="129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Run pipeline every commit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Pipeline should (at least) contains following phases: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Build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Test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Release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Test with “Fail fast” approach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Isolation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Artifacts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Promotion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Continuous Integration</a:t>
            </a:r>
            <a:endParaRPr lang="pl-PL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8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Manage user identities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Provisioning/deprovisioning users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Authenticating users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Authorizing users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Reporting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Single Sign-On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IAM tool - features</a:t>
            </a:r>
          </a:p>
        </p:txBody>
      </p:sp>
    </p:spTree>
    <p:extLst>
      <p:ext uri="{BB962C8B-B14F-4D97-AF65-F5344CB8AC3E}">
        <p14:creationId xmlns:p14="http://schemas.microsoft.com/office/powerpoint/2010/main" val="239842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Auth0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Azure Active Directory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CyberArk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Okta</a:t>
            </a: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SecureAuth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Keycloak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AWS IAM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IAM solutions</a:t>
            </a:r>
          </a:p>
        </p:txBody>
      </p:sp>
    </p:spTree>
    <p:extLst>
      <p:ext uri="{BB962C8B-B14F-4D97-AF65-F5344CB8AC3E}">
        <p14:creationId xmlns:p14="http://schemas.microsoft.com/office/powerpoint/2010/main" val="351023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No cons, maybe performance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Follow golden rule of security = newer write security tools by yourself 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Removes problems with users/roles management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SSO for free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IAM solutions – pros and cons</a:t>
            </a:r>
          </a:p>
        </p:txBody>
      </p:sp>
    </p:spTree>
    <p:extLst>
      <p:ext uri="{BB962C8B-B14F-4D97-AF65-F5344CB8AC3E}">
        <p14:creationId xmlns:p14="http://schemas.microsoft.com/office/powerpoint/2010/main" val="13982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Secrets engines are components which store, generate, or encrypt data.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Encryption as a Service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It helps organizations manage access to secrets and transmit them safely within an organization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Golden rule of security = newer write security tools by yourself 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Secrets/passwords management</a:t>
            </a:r>
          </a:p>
        </p:txBody>
      </p:sp>
    </p:spTree>
    <p:extLst>
      <p:ext uri="{BB962C8B-B14F-4D97-AF65-F5344CB8AC3E}">
        <p14:creationId xmlns:p14="http://schemas.microsoft.com/office/powerpoint/2010/main" val="38918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Problem: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GB" b="1" dirty="0">
                <a:solidFill>
                  <a:schemeClr val="bg1"/>
                </a:solidFill>
              </a:rPr>
              <a:t>Most applications need access to sensitive data in order to work</a:t>
            </a:r>
            <a:r>
              <a:rPr lang="en-GB" dirty="0">
                <a:solidFill>
                  <a:schemeClr val="bg1"/>
                </a:solidFill>
              </a:rPr>
              <a:t>. For instance, an application may have a username/password configured somewhere in order to connect to its database.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Clr>
                <a:schemeClr val="accent1"/>
              </a:buClr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Database credentials and API Keys are some examples of sensitive information that we need to store and make available to our applications in a secure way.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Secrets/passwords management</a:t>
            </a:r>
          </a:p>
        </p:txBody>
      </p:sp>
    </p:spTree>
    <p:extLst>
      <p:ext uri="{BB962C8B-B14F-4D97-AF65-F5344CB8AC3E}">
        <p14:creationId xmlns:p14="http://schemas.microsoft.com/office/powerpoint/2010/main" val="79695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 fontScale="92500" lnSpcReduction="10000"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Problem: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A simple solution is to store those credentials in a configuration file and read them at </a:t>
            </a:r>
            <a:r>
              <a:rPr lang="en-GB" dirty="0" err="1">
                <a:solidFill>
                  <a:schemeClr val="bg1"/>
                </a:solidFill>
              </a:rPr>
              <a:t>startup</a:t>
            </a:r>
            <a:r>
              <a:rPr lang="en-GB" dirty="0">
                <a:solidFill>
                  <a:schemeClr val="bg1"/>
                </a:solidFill>
              </a:rPr>
              <a:t> time.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Whoever has access to this file share the same database privileges our application have</a:t>
            </a:r>
            <a:r>
              <a:rPr lang="en-GB" dirty="0">
                <a:solidFill>
                  <a:schemeClr val="bg1"/>
                </a:solidFill>
              </a:rPr>
              <a:t> – usually giving her full access to all stored data.</a:t>
            </a:r>
          </a:p>
          <a:p>
            <a:pPr marL="0" indent="0">
              <a:buNone/>
            </a:pP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Modern applications and cloud environments tend to add some extra complexity: distributed services, multiple databases, messaging systems and so on, all have sensitive information, thus increasing the risk of a security breach.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Secrets/passwords management</a:t>
            </a:r>
          </a:p>
        </p:txBody>
      </p:sp>
    </p:spTree>
    <p:extLst>
      <p:ext uri="{BB962C8B-B14F-4D97-AF65-F5344CB8AC3E}">
        <p14:creationId xmlns:p14="http://schemas.microsoft.com/office/powerpoint/2010/main" val="318336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C3707213-EABB-FD45-9ADE-0753F3003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880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3CE228-482D-C64D-B904-EEB7F6F7C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8663" y="-46315"/>
            <a:ext cx="7549375" cy="7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417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Vault's architecture is deceivingly simple. Its main components are:</a:t>
            </a:r>
          </a:p>
          <a:p>
            <a:r>
              <a:rPr lang="en-GB" dirty="0">
                <a:solidFill>
                  <a:schemeClr val="bg1"/>
                </a:solidFill>
              </a:rPr>
              <a:t>A persistence backend – storage for all secrets</a:t>
            </a:r>
          </a:p>
          <a:p>
            <a:r>
              <a:rPr lang="en-GB" dirty="0">
                <a:solidFill>
                  <a:schemeClr val="bg1"/>
                </a:solidFill>
              </a:rPr>
              <a:t>An API server which handles client requests and performs operations on secrets</a:t>
            </a:r>
          </a:p>
          <a:p>
            <a:r>
              <a:rPr lang="en-GB" dirty="0">
                <a:solidFill>
                  <a:schemeClr val="bg1"/>
                </a:solidFill>
              </a:rPr>
              <a:t>A number of </a:t>
            </a:r>
            <a:r>
              <a:rPr lang="en-GB" i="1" dirty="0">
                <a:solidFill>
                  <a:schemeClr val="bg1"/>
                </a:solidFill>
              </a:rPr>
              <a:t>secret engines, </a:t>
            </a:r>
            <a:r>
              <a:rPr lang="en-GB" dirty="0">
                <a:solidFill>
                  <a:schemeClr val="bg1"/>
                </a:solidFill>
              </a:rPr>
              <a:t>one for each type of supported secret type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Vault</a:t>
            </a:r>
          </a:p>
        </p:txBody>
      </p:sp>
    </p:spTree>
    <p:extLst>
      <p:ext uri="{BB962C8B-B14F-4D97-AF65-F5344CB8AC3E}">
        <p14:creationId xmlns:p14="http://schemas.microsoft.com/office/powerpoint/2010/main" val="395452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By delegating all secret handling to Vault, we can mitigate some security issues:</a:t>
            </a:r>
          </a:p>
          <a:p>
            <a:r>
              <a:rPr lang="en-GB" dirty="0">
                <a:solidFill>
                  <a:schemeClr val="bg1"/>
                </a:solidFill>
              </a:rPr>
              <a:t>Our applications don't have to store them anymore – just ask Vault when needed and discard it</a:t>
            </a:r>
          </a:p>
          <a:p>
            <a:r>
              <a:rPr lang="en-GB" dirty="0">
                <a:solidFill>
                  <a:schemeClr val="bg1"/>
                </a:solidFill>
              </a:rPr>
              <a:t>We can use short-lived secrets, thus limiting the “window of opportunity” where an attacker can use a stolen secret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To access secrets in Vault a client needs to authenticate itself using one of the supported methods</a:t>
            </a:r>
            <a:r>
              <a:rPr lang="en-GB" dirty="0">
                <a:solidFill>
                  <a:schemeClr val="bg1"/>
                </a:solidFill>
              </a:rPr>
              <a:t>. The simplest method uses Tokens, which are just strings sent on every API request using a special HTTP header.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Vault</a:t>
            </a:r>
          </a:p>
        </p:txBody>
      </p:sp>
    </p:spTree>
    <p:extLst>
      <p:ext uri="{BB962C8B-B14F-4D97-AF65-F5344CB8AC3E}">
        <p14:creationId xmlns:p14="http://schemas.microsoft.com/office/powerpoint/2010/main" val="72839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As fast as possible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Stable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Clean - should notify dev when failed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Continuous Integration - characteristics</a:t>
            </a:r>
            <a:endParaRPr lang="pl-PL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Remove all passwords from configurations</a:t>
            </a:r>
          </a:p>
          <a:p>
            <a:r>
              <a:rPr lang="en-GB" dirty="0">
                <a:solidFill>
                  <a:schemeClr val="bg1"/>
                </a:solidFill>
              </a:rPr>
              <a:t>Reduce security holes in the system</a:t>
            </a:r>
          </a:p>
          <a:p>
            <a:r>
              <a:rPr lang="en-GB" dirty="0">
                <a:solidFill>
                  <a:schemeClr val="bg1"/>
                </a:solidFill>
              </a:rPr>
              <a:t>Allow to regenerate passwords to systems more often</a:t>
            </a:r>
          </a:p>
          <a:p>
            <a:r>
              <a:rPr lang="en-GB" dirty="0">
                <a:solidFill>
                  <a:schemeClr val="bg1"/>
                </a:solidFill>
              </a:rPr>
              <a:t>One cons – add another complexity to our system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Secrets/passwords management – pros and cons</a:t>
            </a:r>
          </a:p>
        </p:txBody>
      </p:sp>
    </p:spTree>
    <p:extLst>
      <p:ext uri="{BB962C8B-B14F-4D97-AF65-F5344CB8AC3E}">
        <p14:creationId xmlns:p14="http://schemas.microsoft.com/office/powerpoint/2010/main" val="343010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chemeClr val="bg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code analysis</a:t>
            </a:r>
            <a:r>
              <a:rPr lang="en-GB" dirty="0">
                <a:solidFill>
                  <a:schemeClr val="bg1"/>
                </a:solidFill>
              </a:rPr>
              <a:t> tools, also known as Static Application Security Testing (SAST) Tools, can help </a:t>
            </a:r>
            <a:r>
              <a:rPr lang="en-GB" dirty="0" err="1">
                <a:solidFill>
                  <a:schemeClr val="bg1"/>
                </a:solidFill>
              </a:rPr>
              <a:t>analyze</a:t>
            </a:r>
            <a:r>
              <a:rPr lang="en-GB" dirty="0">
                <a:solidFill>
                  <a:schemeClr val="bg1"/>
                </a:solidFill>
              </a:rPr>
              <a:t> source code or compiled versions of code to help find security flaws.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SAST tools can be added into your IDE. </a:t>
            </a:r>
          </a:p>
          <a:p>
            <a:r>
              <a:rPr lang="en-GB" dirty="0">
                <a:solidFill>
                  <a:schemeClr val="bg1"/>
                </a:solidFill>
              </a:rPr>
              <a:t>SAST tools can be added to CI</a:t>
            </a:r>
          </a:p>
          <a:p>
            <a:r>
              <a:rPr lang="en-GB" dirty="0">
                <a:solidFill>
                  <a:schemeClr val="bg1"/>
                </a:solidFill>
              </a:rPr>
              <a:t>List of available tools: https://</a:t>
            </a:r>
            <a:r>
              <a:rPr lang="en-GB" dirty="0" err="1">
                <a:solidFill>
                  <a:schemeClr val="bg1"/>
                </a:solidFill>
              </a:rPr>
              <a:t>owasp.org</a:t>
            </a:r>
            <a:r>
              <a:rPr lang="en-GB" dirty="0">
                <a:solidFill>
                  <a:schemeClr val="bg1"/>
                </a:solidFill>
              </a:rPr>
              <a:t>/www-community/</a:t>
            </a:r>
            <a:r>
              <a:rPr lang="en-GB" dirty="0" err="1">
                <a:solidFill>
                  <a:schemeClr val="bg1"/>
                </a:solidFill>
              </a:rPr>
              <a:t>Source_Code_Analysis_Tools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Code scanning</a:t>
            </a:r>
          </a:p>
        </p:txBody>
      </p:sp>
    </p:spTree>
    <p:extLst>
      <p:ext uri="{BB962C8B-B14F-4D97-AF65-F5344CB8AC3E}">
        <p14:creationId xmlns:p14="http://schemas.microsoft.com/office/powerpoint/2010/main" val="80394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Scales well – can be run on lots of software, and can be run repeatedly (as with nightly builds or continuous integration).</a:t>
            </a:r>
          </a:p>
          <a:p>
            <a:r>
              <a:rPr lang="en-GB" dirty="0">
                <a:solidFill>
                  <a:schemeClr val="bg1"/>
                </a:solidFill>
              </a:rPr>
              <a:t>Identifies certain well-known vulnerabilities, such as: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Buffer overflows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SQL injection flaws</a:t>
            </a:r>
          </a:p>
          <a:p>
            <a:r>
              <a:rPr lang="en-GB" dirty="0">
                <a:solidFill>
                  <a:schemeClr val="bg1"/>
                </a:solidFill>
              </a:rPr>
              <a:t>Output helps developers, as SAST tools highlight the problematic code, by filename, location, line number, and even the affected code snippet.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Code scanning - pros</a:t>
            </a:r>
          </a:p>
        </p:txBody>
      </p:sp>
    </p:spTree>
    <p:extLst>
      <p:ext uri="{BB962C8B-B14F-4D97-AF65-F5344CB8AC3E}">
        <p14:creationId xmlns:p14="http://schemas.microsoft.com/office/powerpoint/2010/main" val="120710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bg1"/>
                </a:solidFill>
              </a:rPr>
              <a:t>Difficult to automate searches for many types of security vulnerabilities, including: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Authentication problems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Access control issues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Insecure use of cryptography Current SAST tools are limited. They can automatically identify only a relatively small percentage of application security flaws.</a:t>
            </a:r>
          </a:p>
          <a:p>
            <a:r>
              <a:rPr lang="en-GB" dirty="0">
                <a:solidFill>
                  <a:schemeClr val="bg1"/>
                </a:solidFill>
              </a:rPr>
              <a:t>High numbers of false positives.</a:t>
            </a:r>
          </a:p>
          <a:p>
            <a:r>
              <a:rPr lang="en-GB" dirty="0">
                <a:solidFill>
                  <a:schemeClr val="bg1"/>
                </a:solidFill>
              </a:rPr>
              <a:t>Frequently unable to find configuration issues, since they are not represented in the code.</a:t>
            </a:r>
          </a:p>
          <a:p>
            <a:r>
              <a:rPr lang="en-GB" dirty="0">
                <a:solidFill>
                  <a:schemeClr val="bg1"/>
                </a:solidFill>
              </a:rPr>
              <a:t>Difficult to ‘prove’ that an identified security issue is an actual vulnerability.</a:t>
            </a:r>
          </a:p>
          <a:p>
            <a:r>
              <a:rPr lang="en-GB" dirty="0">
                <a:solidFill>
                  <a:schemeClr val="bg1"/>
                </a:solidFill>
              </a:rPr>
              <a:t>Many SAST tools have difficulty </a:t>
            </a:r>
            <a:r>
              <a:rPr lang="en-GB" dirty="0" err="1">
                <a:solidFill>
                  <a:schemeClr val="bg1"/>
                </a:solidFill>
              </a:rPr>
              <a:t>analyzing</a:t>
            </a:r>
            <a:r>
              <a:rPr lang="en-GB" dirty="0">
                <a:solidFill>
                  <a:schemeClr val="bg1"/>
                </a:solidFill>
              </a:rPr>
              <a:t> code that can’t be compiled.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Analysts frequently cannot compile code unless they have:</a:t>
            </a:r>
          </a:p>
          <a:p>
            <a:pPr lvl="2"/>
            <a:r>
              <a:rPr lang="en-GB" dirty="0">
                <a:solidFill>
                  <a:schemeClr val="bg1"/>
                </a:solidFill>
              </a:rPr>
              <a:t>Correct libraries</a:t>
            </a:r>
          </a:p>
          <a:p>
            <a:pPr lvl="2"/>
            <a:r>
              <a:rPr lang="en-GB" dirty="0">
                <a:solidFill>
                  <a:schemeClr val="bg1"/>
                </a:solidFill>
              </a:rPr>
              <a:t>Compilation instructions</a:t>
            </a:r>
          </a:p>
          <a:p>
            <a:pPr lvl="2"/>
            <a:r>
              <a:rPr lang="en-GB" dirty="0">
                <a:solidFill>
                  <a:schemeClr val="bg1"/>
                </a:solidFill>
              </a:rPr>
              <a:t>All required code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Code scanning - cons</a:t>
            </a:r>
          </a:p>
        </p:txBody>
      </p:sp>
    </p:spTree>
    <p:extLst>
      <p:ext uri="{BB962C8B-B14F-4D97-AF65-F5344CB8AC3E}">
        <p14:creationId xmlns:p14="http://schemas.microsoft.com/office/powerpoint/2010/main" val="134334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Containers scanning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5B5935-E0FA-5B48-8F07-DE1C31EB3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Tool for containers security scanning</a:t>
            </a:r>
          </a:p>
          <a:p>
            <a:r>
              <a:rPr lang="en-GB" dirty="0">
                <a:solidFill>
                  <a:schemeClr val="bg1"/>
                </a:solidFill>
              </a:rPr>
              <a:t>Easy to attach to CI</a:t>
            </a:r>
          </a:p>
          <a:p>
            <a:r>
              <a:rPr lang="en-GB" dirty="0">
                <a:solidFill>
                  <a:schemeClr val="bg1"/>
                </a:solidFill>
              </a:rPr>
              <a:t>Find most of the CVE as OS level</a:t>
            </a:r>
          </a:p>
          <a:p>
            <a:r>
              <a:rPr lang="en-GB" dirty="0">
                <a:solidFill>
                  <a:schemeClr val="bg1"/>
                </a:solidFill>
              </a:rPr>
              <a:t>Find most of the CVE in programming language</a:t>
            </a:r>
          </a:p>
          <a:p>
            <a:r>
              <a:rPr lang="en-GB" dirty="0">
                <a:solidFill>
                  <a:schemeClr val="bg1"/>
                </a:solidFill>
              </a:rPr>
              <a:t>Find most of the CVE in app dependencies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54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Containers scanning – how?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37D17A-ADCD-DA4E-90F3-27137783A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233854"/>
            <a:ext cx="12207658" cy="11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071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Containers scanning – how?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2EEC8ACF-06B1-E04A-8755-8B74A1C1D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869" y="1825625"/>
            <a:ext cx="10122261" cy="4351338"/>
          </a:xfrm>
        </p:spPr>
      </p:pic>
    </p:spTree>
    <p:extLst>
      <p:ext uri="{BB962C8B-B14F-4D97-AF65-F5344CB8AC3E}">
        <p14:creationId xmlns:p14="http://schemas.microsoft.com/office/powerpoint/2010/main" val="11014000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Containers scanning – how?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7D9BD506-8952-9549-AF87-79FE4A4D7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950" y="1962944"/>
            <a:ext cx="8166100" cy="4076700"/>
          </a:xfrm>
        </p:spPr>
      </p:pic>
    </p:spTree>
    <p:extLst>
      <p:ext uri="{BB962C8B-B14F-4D97-AF65-F5344CB8AC3E}">
        <p14:creationId xmlns:p14="http://schemas.microsoft.com/office/powerpoint/2010/main" val="36826512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Containers scanning – how?</a:t>
            </a:r>
          </a:p>
        </p:txBody>
      </p:sp>
      <p:pic>
        <p:nvPicPr>
          <p:cNvPr id="6" name="Content Placeholder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B42C4DB5-57E1-0E49-81BC-F1E845A9A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214" y="1825625"/>
            <a:ext cx="10337571" cy="4351338"/>
          </a:xfrm>
        </p:spPr>
      </p:pic>
    </p:spTree>
    <p:extLst>
      <p:ext uri="{BB962C8B-B14F-4D97-AF65-F5344CB8AC3E}">
        <p14:creationId xmlns:p14="http://schemas.microsoft.com/office/powerpoint/2010/main" val="38509190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Containers scanning -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F66E9-62D8-7D4E-8FF0-87D5BC778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Anchore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Clair</a:t>
            </a:r>
          </a:p>
          <a:p>
            <a:r>
              <a:rPr lang="en-GB" dirty="0">
                <a:solidFill>
                  <a:schemeClr val="bg1"/>
                </a:solidFill>
              </a:rPr>
              <a:t>Dagda</a:t>
            </a:r>
          </a:p>
          <a:p>
            <a:r>
              <a:rPr lang="en-GB" dirty="0">
                <a:solidFill>
                  <a:schemeClr val="bg1"/>
                </a:solidFill>
              </a:rPr>
              <a:t>Falco</a:t>
            </a:r>
          </a:p>
          <a:p>
            <a:r>
              <a:rPr lang="en-GB" dirty="0" err="1">
                <a:solidFill>
                  <a:schemeClr val="bg1"/>
                </a:solidFill>
              </a:rPr>
              <a:t>Harbor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Docker Bench</a:t>
            </a:r>
          </a:p>
        </p:txBody>
      </p:sp>
    </p:spTree>
    <p:extLst>
      <p:ext uri="{BB962C8B-B14F-4D97-AF65-F5344CB8AC3E}">
        <p14:creationId xmlns:p14="http://schemas.microsoft.com/office/powerpoint/2010/main" val="20571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CI first. After the CI is proved to be reliable, move on to set up the CD part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Not easy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Non-production env first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Additional concepts need to be implemented to make it work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Automated tests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Promotion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Monitoring*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Smoke tests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Deployment rollout*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Deployment rollback*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Zero downtime deployments*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Graceful shutdown*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Continuous deployment</a:t>
            </a:r>
            <a:endParaRPr lang="pl-PL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8D7360-22B1-944E-86F9-6D7169D856D0}"/>
              </a:ext>
            </a:extLst>
          </p:cNvPr>
          <p:cNvSpPr txBox="1"/>
          <p:nvPr/>
        </p:nvSpPr>
        <p:spPr>
          <a:xfrm>
            <a:off x="651510" y="6308209"/>
            <a:ext cx="3248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* Will cover these topics later on</a:t>
            </a:r>
          </a:p>
        </p:txBody>
      </p:sp>
    </p:spTree>
    <p:extLst>
      <p:ext uri="{BB962C8B-B14F-4D97-AF65-F5344CB8AC3E}">
        <p14:creationId xmlns:p14="http://schemas.microsoft.com/office/powerpoint/2010/main" val="111472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Containers scanning –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F66E9-62D8-7D4E-8FF0-87D5BC778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Only pros</a:t>
            </a:r>
          </a:p>
          <a:p>
            <a:r>
              <a:rPr lang="en-GB" dirty="0">
                <a:solidFill>
                  <a:schemeClr val="bg1"/>
                </a:solidFill>
              </a:rPr>
              <a:t>Use it always</a:t>
            </a:r>
          </a:p>
        </p:txBody>
      </p:sp>
    </p:spTree>
    <p:extLst>
      <p:ext uri="{BB962C8B-B14F-4D97-AF65-F5344CB8AC3E}">
        <p14:creationId xmlns:p14="http://schemas.microsoft.com/office/powerpoint/2010/main" val="289964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AE895C2F-8C49-A34F-991A-95DB55582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sz="4800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Please</a:t>
            </a:r>
            <a:r>
              <a:rPr lang="pl-PL" sz="4800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4800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fulfil</a:t>
            </a:r>
            <a:r>
              <a:rPr lang="pl-PL" sz="4800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4800" dirty="0" err="1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survey</a:t>
            </a:r>
            <a:r>
              <a:rPr lang="pl-PL" sz="4800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:</a:t>
            </a:r>
            <a:br>
              <a:rPr lang="pl-PL" sz="4800" dirty="0">
                <a:solidFill>
                  <a:srgbClr val="FFFFFF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</a:br>
            <a:r>
              <a:rPr lang="en-GB" sz="4800" b="1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https://plbe.nobleprog.com/tf/126719</a:t>
            </a:r>
            <a:endParaRPr lang="pl-PL" sz="4800" dirty="0">
              <a:solidFill>
                <a:schemeClr val="bg2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5796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23682B2-3113-6E4A-A3DB-4769253E22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GitOps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2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GitOps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22E840-84EF-C844-8BF2-14293834D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 err="1">
                <a:solidFill>
                  <a:schemeClr val="bg1"/>
                </a:solidFill>
              </a:rPr>
              <a:t>GitOps</a:t>
            </a:r>
            <a:r>
              <a:rPr lang="en-GB" dirty="0">
                <a:solidFill>
                  <a:schemeClr val="bg1"/>
                </a:solidFill>
              </a:rPr>
              <a:t> can be summarized as: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 path towards a developer experience for managing applications; where end-to-end CICD pipelines and Git workflows are applied to both operations, and development.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350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D19EDFB9-B851-2E40-B874-0A5D021C2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862" y="1484948"/>
            <a:ext cx="9172275" cy="480218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GitOps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8DB0B-BE23-5F49-838E-A6805006FE3B}"/>
              </a:ext>
            </a:extLst>
          </p:cNvPr>
          <p:cNvSpPr txBox="1"/>
          <p:nvPr/>
        </p:nvSpPr>
        <p:spPr>
          <a:xfrm>
            <a:off x="838200" y="6308209"/>
            <a:ext cx="543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https://</a:t>
            </a:r>
            <a:r>
              <a:rPr lang="en-GB" dirty="0" err="1">
                <a:solidFill>
                  <a:schemeClr val="bg1"/>
                </a:solidFill>
              </a:rPr>
              <a:t>www.weave.works</a:t>
            </a:r>
            <a:r>
              <a:rPr lang="en-GB" dirty="0">
                <a:solidFill>
                  <a:schemeClr val="bg1"/>
                </a:solidFill>
              </a:rPr>
              <a:t>/technologies/</a:t>
            </a:r>
            <a:r>
              <a:rPr lang="en-GB" dirty="0" err="1">
                <a:solidFill>
                  <a:schemeClr val="bg1"/>
                </a:solidFill>
              </a:rPr>
              <a:t>gitops</a:t>
            </a:r>
            <a:r>
              <a:rPr lang="en-GB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3065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GitOps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rules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8DB0B-BE23-5F49-838E-A6805006FE3B}"/>
              </a:ext>
            </a:extLst>
          </p:cNvPr>
          <p:cNvSpPr txBox="1"/>
          <p:nvPr/>
        </p:nvSpPr>
        <p:spPr>
          <a:xfrm>
            <a:off x="838200" y="6308209"/>
            <a:ext cx="543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https://</a:t>
            </a:r>
            <a:r>
              <a:rPr lang="en-GB" dirty="0" err="1">
                <a:solidFill>
                  <a:schemeClr val="bg1"/>
                </a:solidFill>
              </a:rPr>
              <a:t>www.weave.works</a:t>
            </a:r>
            <a:r>
              <a:rPr lang="en-GB" dirty="0">
                <a:solidFill>
                  <a:schemeClr val="bg1"/>
                </a:solidFill>
              </a:rPr>
              <a:t>/technologies/</a:t>
            </a:r>
            <a:r>
              <a:rPr lang="en-GB" dirty="0" err="1">
                <a:solidFill>
                  <a:schemeClr val="bg1"/>
                </a:solidFill>
              </a:rPr>
              <a:t>gitops</a:t>
            </a:r>
            <a:r>
              <a:rPr lang="en-GB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331BF-7A36-5142-93C9-3EDF119BF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#1. The entire system described declaratively.</a:t>
            </a:r>
          </a:p>
          <a:p>
            <a:r>
              <a:rPr lang="en-GB" b="1" dirty="0">
                <a:solidFill>
                  <a:schemeClr val="bg1"/>
                </a:solidFill>
              </a:rPr>
              <a:t>#2. The canonical desired system state versioned in Git.</a:t>
            </a:r>
          </a:p>
          <a:p>
            <a:r>
              <a:rPr lang="en-GB" b="1" dirty="0">
                <a:solidFill>
                  <a:schemeClr val="bg1"/>
                </a:solidFill>
              </a:rPr>
              <a:t>#3. Approved changes that can be automatically applied to the system.  </a:t>
            </a:r>
          </a:p>
          <a:p>
            <a:r>
              <a:rPr lang="en-GB" b="1" dirty="0">
                <a:solidFill>
                  <a:schemeClr val="bg1"/>
                </a:solidFill>
              </a:rPr>
              <a:t>#4. Software agents to ensure correctness and alert on divergence.</a:t>
            </a:r>
          </a:p>
          <a:p>
            <a:pPr marL="0" indent="0">
              <a:buNone/>
            </a:pPr>
            <a:endParaRPr lang="en-GB" b="1" dirty="0">
              <a:solidFill>
                <a:schemeClr val="bg1"/>
              </a:solidFill>
            </a:endParaRPr>
          </a:p>
          <a:p>
            <a:pPr lvl="1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89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GitOps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benefits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8DB0B-BE23-5F49-838E-A6805006FE3B}"/>
              </a:ext>
            </a:extLst>
          </p:cNvPr>
          <p:cNvSpPr txBox="1"/>
          <p:nvPr/>
        </p:nvSpPr>
        <p:spPr>
          <a:xfrm>
            <a:off x="838200" y="6308209"/>
            <a:ext cx="543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https://</a:t>
            </a:r>
            <a:r>
              <a:rPr lang="en-GB" dirty="0" err="1">
                <a:solidFill>
                  <a:schemeClr val="bg1"/>
                </a:solidFill>
              </a:rPr>
              <a:t>www.weave.works</a:t>
            </a:r>
            <a:r>
              <a:rPr lang="en-GB" dirty="0">
                <a:solidFill>
                  <a:schemeClr val="bg1"/>
                </a:solidFill>
              </a:rPr>
              <a:t>/technologies/</a:t>
            </a:r>
            <a:r>
              <a:rPr lang="en-GB" dirty="0" err="1">
                <a:solidFill>
                  <a:schemeClr val="bg1"/>
                </a:solidFill>
              </a:rPr>
              <a:t>gitops</a:t>
            </a:r>
            <a:r>
              <a:rPr lang="en-GB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331BF-7A36-5142-93C9-3EDF119BF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Increased Productivity</a:t>
            </a:r>
          </a:p>
          <a:p>
            <a:r>
              <a:rPr lang="en-GB" dirty="0">
                <a:solidFill>
                  <a:schemeClr val="bg1"/>
                </a:solidFill>
              </a:rPr>
              <a:t>Enhanced Developer Experience</a:t>
            </a:r>
          </a:p>
          <a:p>
            <a:r>
              <a:rPr lang="en-GB" dirty="0">
                <a:solidFill>
                  <a:schemeClr val="bg1"/>
                </a:solidFill>
              </a:rPr>
              <a:t>Improved Stability</a:t>
            </a:r>
          </a:p>
          <a:p>
            <a:r>
              <a:rPr lang="en-GB" dirty="0">
                <a:solidFill>
                  <a:schemeClr val="bg1"/>
                </a:solidFill>
              </a:rPr>
              <a:t>Higher Reliability</a:t>
            </a:r>
          </a:p>
          <a:p>
            <a:r>
              <a:rPr lang="en-GB" dirty="0">
                <a:solidFill>
                  <a:schemeClr val="bg1"/>
                </a:solidFill>
              </a:rPr>
              <a:t>Consistency and Standardization</a:t>
            </a:r>
          </a:p>
          <a:p>
            <a:r>
              <a:rPr lang="en-GB" dirty="0">
                <a:solidFill>
                  <a:schemeClr val="bg1"/>
                </a:solidFill>
              </a:rPr>
              <a:t>Stronger Security Guarantees</a:t>
            </a:r>
          </a:p>
        </p:txBody>
      </p:sp>
    </p:spTree>
    <p:extLst>
      <p:ext uri="{BB962C8B-B14F-4D97-AF65-F5344CB8AC3E}">
        <p14:creationId xmlns:p14="http://schemas.microsoft.com/office/powerpoint/2010/main" val="33291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23682B2-3113-6E4A-A3DB-4769253E22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rgbClr val="FFFFFF"/>
                </a:solidFill>
              </a:rPr>
              <a:t>GitSecOps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67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GitOps</a:t>
            </a:r>
            <a:r>
              <a:rPr lang="en-GB" dirty="0">
                <a:solidFill>
                  <a:schemeClr val="bg1"/>
                </a:solidFill>
              </a:rPr>
              <a:t> + Security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Automated Security during CI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CI security capabilities: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Static Application Security Testing (SAST, all tiers)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Dynamic Application Security Testing (DAST)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Dependency Scanning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Container Scanning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License Compliance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Fuzz testing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Will cover that later on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GitSecOps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38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ece of paper on a table&#10;&#10;Description automatically generated with medium confidence">
            <a:extLst>
              <a:ext uri="{FF2B5EF4-FFF2-40B4-BE49-F238E27FC236}">
                <a16:creationId xmlns:a16="http://schemas.microsoft.com/office/drawing/2014/main" id="{FED5B253-CEF6-164B-9628-D316BC8A8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D367FDA-2141-45CD-BBF9-48670C11D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314" y="1073777"/>
            <a:ext cx="5952405" cy="4412648"/>
          </a:xfrm>
          <a:custGeom>
            <a:avLst/>
            <a:gdLst>
              <a:gd name="connsiteX0" fmla="*/ 5087889 w 5952405"/>
              <a:gd name="connsiteY0" fmla="*/ 880798 h 4412648"/>
              <a:gd name="connsiteX1" fmla="*/ 5602872 w 5952405"/>
              <a:gd name="connsiteY1" fmla="*/ 880798 h 4412648"/>
              <a:gd name="connsiteX2" fmla="*/ 5682956 w 5952405"/>
              <a:gd name="connsiteY2" fmla="*/ 927340 h 4412648"/>
              <a:gd name="connsiteX3" fmla="*/ 5939892 w 5952405"/>
              <a:gd name="connsiteY3" fmla="*/ 1371716 h 4412648"/>
              <a:gd name="connsiteX4" fmla="*/ 5939892 w 5952405"/>
              <a:gd name="connsiteY4" fmla="*/ 1462586 h 4412648"/>
              <a:gd name="connsiteX5" fmla="*/ 5682956 w 5952405"/>
              <a:gd name="connsiteY5" fmla="*/ 1906962 h 4412648"/>
              <a:gd name="connsiteX6" fmla="*/ 5602872 w 5952405"/>
              <a:gd name="connsiteY6" fmla="*/ 1953505 h 4412648"/>
              <a:gd name="connsiteX7" fmla="*/ 5087889 w 5952405"/>
              <a:gd name="connsiteY7" fmla="*/ 1953505 h 4412648"/>
              <a:gd name="connsiteX8" fmla="*/ 5008916 w 5952405"/>
              <a:gd name="connsiteY8" fmla="*/ 1906962 h 4412648"/>
              <a:gd name="connsiteX9" fmla="*/ 4750868 w 5952405"/>
              <a:gd name="connsiteY9" fmla="*/ 1462586 h 4412648"/>
              <a:gd name="connsiteX10" fmla="*/ 4750868 w 5952405"/>
              <a:gd name="connsiteY10" fmla="*/ 1371716 h 4412648"/>
              <a:gd name="connsiteX11" fmla="*/ 5008916 w 5952405"/>
              <a:gd name="connsiteY11" fmla="*/ 927340 h 4412648"/>
              <a:gd name="connsiteX12" fmla="*/ 5087889 w 5952405"/>
              <a:gd name="connsiteY12" fmla="*/ 880798 h 4412648"/>
              <a:gd name="connsiteX13" fmla="*/ 1437823 w 5952405"/>
              <a:gd name="connsiteY13" fmla="*/ 0 h 4412648"/>
              <a:gd name="connsiteX14" fmla="*/ 3556238 w 5952405"/>
              <a:gd name="connsiteY14" fmla="*/ 0 h 4412648"/>
              <a:gd name="connsiteX15" fmla="*/ 3885668 w 5952405"/>
              <a:gd name="connsiteY15" fmla="*/ 191458 h 4412648"/>
              <a:gd name="connsiteX16" fmla="*/ 4942588 w 5952405"/>
              <a:gd name="connsiteY16" fmla="*/ 2019425 h 4412648"/>
              <a:gd name="connsiteX17" fmla="*/ 4942588 w 5952405"/>
              <a:gd name="connsiteY17" fmla="*/ 2393224 h 4412648"/>
              <a:gd name="connsiteX18" fmla="*/ 4550147 w 5952405"/>
              <a:gd name="connsiteY18" fmla="*/ 3071961 h 4412648"/>
              <a:gd name="connsiteX19" fmla="*/ 4549818 w 5952405"/>
              <a:gd name="connsiteY19" fmla="*/ 3072530 h 4412648"/>
              <a:gd name="connsiteX20" fmla="*/ 4539741 w 5952405"/>
              <a:gd name="connsiteY20" fmla="*/ 3072530 h 4412648"/>
              <a:gd name="connsiteX21" fmla="*/ 3588169 w 5952405"/>
              <a:gd name="connsiteY21" fmla="*/ 3072530 h 4412648"/>
              <a:gd name="connsiteX22" fmla="*/ 3432811 w 5952405"/>
              <a:gd name="connsiteY22" fmla="*/ 3158889 h 4412648"/>
              <a:gd name="connsiteX23" fmla="*/ 2889055 w 5952405"/>
              <a:gd name="connsiteY23" fmla="*/ 4089642 h 4412648"/>
              <a:gd name="connsiteX24" fmla="*/ 2889055 w 5952405"/>
              <a:gd name="connsiteY24" fmla="*/ 4268756 h 4412648"/>
              <a:gd name="connsiteX25" fmla="*/ 2957025 w 5952405"/>
              <a:gd name="connsiteY25" fmla="*/ 4385100 h 4412648"/>
              <a:gd name="connsiteX26" fmla="*/ 2973119 w 5952405"/>
              <a:gd name="connsiteY26" fmla="*/ 4412648 h 4412648"/>
              <a:gd name="connsiteX27" fmla="*/ 2913734 w 5952405"/>
              <a:gd name="connsiteY27" fmla="*/ 4412648 h 4412648"/>
              <a:gd name="connsiteX28" fmla="*/ 1437823 w 5952405"/>
              <a:gd name="connsiteY28" fmla="*/ 4412648 h 4412648"/>
              <a:gd name="connsiteX29" fmla="*/ 1112968 w 5952405"/>
              <a:gd name="connsiteY29" fmla="*/ 4221190 h 4412648"/>
              <a:gd name="connsiteX30" fmla="*/ 51474 w 5952405"/>
              <a:gd name="connsiteY30" fmla="*/ 2393224 h 4412648"/>
              <a:gd name="connsiteX31" fmla="*/ 51474 w 5952405"/>
              <a:gd name="connsiteY31" fmla="*/ 2019425 h 4412648"/>
              <a:gd name="connsiteX32" fmla="*/ 1112968 w 5952405"/>
              <a:gd name="connsiteY32" fmla="*/ 191458 h 4412648"/>
              <a:gd name="connsiteX33" fmla="*/ 1437823 w 5952405"/>
              <a:gd name="connsiteY33" fmla="*/ 0 h 44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952405" h="4412648">
                <a:moveTo>
                  <a:pt x="5087889" y="880798"/>
                </a:moveTo>
                <a:cubicBezTo>
                  <a:pt x="5087889" y="880798"/>
                  <a:pt x="5087889" y="880798"/>
                  <a:pt x="5602872" y="880798"/>
                </a:cubicBezTo>
                <a:cubicBezTo>
                  <a:pt x="5636241" y="880798"/>
                  <a:pt x="5666272" y="898528"/>
                  <a:pt x="5682956" y="927340"/>
                </a:cubicBezTo>
                <a:cubicBezTo>
                  <a:pt x="5682956" y="927340"/>
                  <a:pt x="5682956" y="927340"/>
                  <a:pt x="5939892" y="1371716"/>
                </a:cubicBezTo>
                <a:cubicBezTo>
                  <a:pt x="5956576" y="1399421"/>
                  <a:pt x="5956576" y="1434882"/>
                  <a:pt x="5939892" y="1462586"/>
                </a:cubicBezTo>
                <a:cubicBezTo>
                  <a:pt x="5939892" y="1462586"/>
                  <a:pt x="5939892" y="1462586"/>
                  <a:pt x="5682956" y="1906962"/>
                </a:cubicBezTo>
                <a:cubicBezTo>
                  <a:pt x="5666272" y="1935775"/>
                  <a:pt x="5636241" y="1953505"/>
                  <a:pt x="5602872" y="1953505"/>
                </a:cubicBezTo>
                <a:cubicBezTo>
                  <a:pt x="5602872" y="1953505"/>
                  <a:pt x="5602872" y="1953505"/>
                  <a:pt x="5087889" y="1953505"/>
                </a:cubicBezTo>
                <a:cubicBezTo>
                  <a:pt x="5055632" y="1953505"/>
                  <a:pt x="5024489" y="1935775"/>
                  <a:pt x="5008916" y="1906962"/>
                </a:cubicBezTo>
                <a:cubicBezTo>
                  <a:pt x="5008916" y="1906962"/>
                  <a:pt x="5008916" y="1906962"/>
                  <a:pt x="4750868" y="1462586"/>
                </a:cubicBezTo>
                <a:cubicBezTo>
                  <a:pt x="4734184" y="1434882"/>
                  <a:pt x="4734184" y="1399421"/>
                  <a:pt x="4750868" y="1371716"/>
                </a:cubicBezTo>
                <a:cubicBezTo>
                  <a:pt x="4750868" y="1371716"/>
                  <a:pt x="4750868" y="1371716"/>
                  <a:pt x="5008916" y="927340"/>
                </a:cubicBezTo>
                <a:cubicBezTo>
                  <a:pt x="5024489" y="898528"/>
                  <a:pt x="5055632" y="880798"/>
                  <a:pt x="5087889" y="880798"/>
                </a:cubicBezTo>
                <a:close/>
                <a:moveTo>
                  <a:pt x="1437823" y="0"/>
                </a:moveTo>
                <a:cubicBezTo>
                  <a:pt x="1437823" y="0"/>
                  <a:pt x="1437823" y="0"/>
                  <a:pt x="3556238" y="0"/>
                </a:cubicBezTo>
                <a:cubicBezTo>
                  <a:pt x="3693500" y="0"/>
                  <a:pt x="3817038" y="72936"/>
                  <a:pt x="3885668" y="191458"/>
                </a:cubicBezTo>
                <a:cubicBezTo>
                  <a:pt x="3885668" y="191458"/>
                  <a:pt x="3885668" y="191458"/>
                  <a:pt x="4942588" y="2019425"/>
                </a:cubicBezTo>
                <a:cubicBezTo>
                  <a:pt x="5011220" y="2133388"/>
                  <a:pt x="5011220" y="2279261"/>
                  <a:pt x="4942588" y="2393224"/>
                </a:cubicBezTo>
                <a:cubicBezTo>
                  <a:pt x="4942588" y="2393224"/>
                  <a:pt x="4942588" y="2393224"/>
                  <a:pt x="4550147" y="3071961"/>
                </a:cubicBezTo>
                <a:lnTo>
                  <a:pt x="4549818" y="3072530"/>
                </a:lnTo>
                <a:lnTo>
                  <a:pt x="4539741" y="3072530"/>
                </a:lnTo>
                <a:cubicBezTo>
                  <a:pt x="4403802" y="3072530"/>
                  <a:pt x="4131924" y="3072530"/>
                  <a:pt x="3588169" y="3072530"/>
                </a:cubicBezTo>
                <a:cubicBezTo>
                  <a:pt x="3529910" y="3072530"/>
                  <a:pt x="3458704" y="3110912"/>
                  <a:pt x="3432811" y="3158889"/>
                </a:cubicBezTo>
                <a:cubicBezTo>
                  <a:pt x="3432811" y="3158889"/>
                  <a:pt x="3432811" y="3158889"/>
                  <a:pt x="2889055" y="4089642"/>
                </a:cubicBezTo>
                <a:cubicBezTo>
                  <a:pt x="2859925" y="4140817"/>
                  <a:pt x="2859925" y="4217580"/>
                  <a:pt x="2889055" y="4268756"/>
                </a:cubicBezTo>
                <a:cubicBezTo>
                  <a:pt x="2889055" y="4268756"/>
                  <a:pt x="2889055" y="4268756"/>
                  <a:pt x="2957025" y="4385100"/>
                </a:cubicBezTo>
                <a:lnTo>
                  <a:pt x="2973119" y="4412648"/>
                </a:lnTo>
                <a:lnTo>
                  <a:pt x="2913734" y="4412648"/>
                </a:lnTo>
                <a:cubicBezTo>
                  <a:pt x="2599952" y="4412648"/>
                  <a:pt x="2132928" y="4412648"/>
                  <a:pt x="1437823" y="4412648"/>
                </a:cubicBezTo>
                <a:cubicBezTo>
                  <a:pt x="1305136" y="4412648"/>
                  <a:pt x="1177025" y="4339712"/>
                  <a:pt x="1112968" y="4221190"/>
                </a:cubicBezTo>
                <a:cubicBezTo>
                  <a:pt x="1112968" y="4221190"/>
                  <a:pt x="1112968" y="4221190"/>
                  <a:pt x="51474" y="2393224"/>
                </a:cubicBezTo>
                <a:cubicBezTo>
                  <a:pt x="-17158" y="2279261"/>
                  <a:pt x="-17158" y="2133388"/>
                  <a:pt x="51474" y="2019425"/>
                </a:cubicBezTo>
                <a:cubicBezTo>
                  <a:pt x="51474" y="2019425"/>
                  <a:pt x="51474" y="2019425"/>
                  <a:pt x="1112968" y="191458"/>
                </a:cubicBezTo>
                <a:cubicBezTo>
                  <a:pt x="1177025" y="72936"/>
                  <a:pt x="1305136" y="0"/>
                  <a:pt x="14378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1874520"/>
            <a:ext cx="3447288" cy="1792224"/>
          </a:xfrm>
        </p:spPr>
        <p:txBody>
          <a:bodyPr anchor="b">
            <a:normAutofit/>
          </a:bodyPr>
          <a:lstStyle/>
          <a:p>
            <a:pPr algn="l"/>
            <a:r>
              <a:rPr lang="pl-PL" sz="4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Agenda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9E7A3B0-8177-473E-B1D0-59D0661DC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00521" y="4146804"/>
            <a:ext cx="2527006" cy="221333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C7D3FB-2863-CE47-ACE0-FE0A79E07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1911" y="3758184"/>
            <a:ext cx="3447287" cy="488233"/>
          </a:xfrm>
        </p:spPr>
        <p:txBody>
          <a:bodyPr anchor="t">
            <a:normAutofit/>
          </a:bodyPr>
          <a:lstStyle/>
          <a:p>
            <a:pPr algn="l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438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DCCFC503-7CF6-7643-BEDA-5A39DCDD6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44"/>
          <a:stretch/>
        </p:blipFill>
        <p:spPr>
          <a:xfrm>
            <a:off x="20" y="-10913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Deployment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888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Already covered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CI/CD</a:t>
            </a:r>
          </a:p>
        </p:txBody>
      </p:sp>
    </p:spTree>
    <p:extLst>
      <p:ext uri="{BB962C8B-B14F-4D97-AF65-F5344CB8AC3E}">
        <p14:creationId xmlns:p14="http://schemas.microsoft.com/office/powerpoint/2010/main" val="2093140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sky, outdoor, ground, plane&#10;&#10;Description automatically generated">
            <a:extLst>
              <a:ext uri="{FF2B5EF4-FFF2-40B4-BE49-F238E27FC236}">
                <a16:creationId xmlns:a16="http://schemas.microsoft.com/office/drawing/2014/main" id="{FEF8AF07-4376-834D-ABA4-B62881451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Zero-downtime deployments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288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this </a:t>
            </a:r>
            <a:r>
              <a:rPr lang="en-US" b="1" dirty="0">
                <a:solidFill>
                  <a:schemeClr val="bg1"/>
                </a:solidFill>
              </a:rPr>
              <a:t>zero downtime deployment</a:t>
            </a:r>
            <a:r>
              <a:rPr lang="en-US" dirty="0">
                <a:solidFill>
                  <a:schemeClr val="bg1"/>
                </a:solidFill>
              </a:rPr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Deploy application to production</a:t>
            </a:r>
          </a:p>
          <a:p>
            <a:r>
              <a:rPr lang="en-US" dirty="0">
                <a:solidFill>
                  <a:schemeClr val="bg1"/>
                </a:solidFill>
              </a:rPr>
              <a:t>End user can’t notice any errors/problems during the deployment</a:t>
            </a:r>
          </a:p>
          <a:p>
            <a:r>
              <a:rPr lang="en-US" dirty="0">
                <a:solidFill>
                  <a:schemeClr val="bg1"/>
                </a:solidFill>
              </a:rPr>
              <a:t>Monitoring tools shouldn’t even notice that deployment is ongoing/done</a:t>
            </a:r>
          </a:p>
          <a:p>
            <a:r>
              <a:rPr lang="en-US" dirty="0">
                <a:solidFill>
                  <a:schemeClr val="bg1"/>
                </a:solidFill>
              </a:rPr>
              <a:t>Bugs can be fixed without any outage.</a:t>
            </a:r>
          </a:p>
          <a:p>
            <a:r>
              <a:rPr lang="en-US" dirty="0">
                <a:solidFill>
                  <a:schemeClr val="bg1"/>
                </a:solidFill>
              </a:rPr>
              <a:t>New features can be introduced without any outage.</a:t>
            </a:r>
          </a:p>
          <a:p>
            <a:r>
              <a:rPr lang="en-US" dirty="0">
                <a:solidFill>
                  <a:schemeClr val="bg1"/>
                </a:solidFill>
              </a:rPr>
              <a:t>Required for Continuous Delivery - CD</a:t>
            </a:r>
          </a:p>
        </p:txBody>
      </p:sp>
    </p:spTree>
    <p:extLst>
      <p:ext uri="{BB962C8B-B14F-4D97-AF65-F5344CB8AC3E}">
        <p14:creationId xmlns:p14="http://schemas.microsoft.com/office/powerpoint/2010/main" val="213718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Z</a:t>
            </a:r>
            <a:r>
              <a:rPr lang="en-US" b="1" dirty="0">
                <a:solidFill>
                  <a:schemeClr val="bg1"/>
                </a:solidFill>
              </a:rPr>
              <a:t>ero downtime deployment</a:t>
            </a:r>
            <a:r>
              <a:rPr lang="en-US" dirty="0">
                <a:solidFill>
                  <a:schemeClr val="bg1"/>
                </a:solidFill>
              </a:rPr>
              <a:t>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Rolling Updates deployment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Blue/Green deployment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Canary deployment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2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Rolling Update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Rolling Update deployment is when you run new version of the application next to the old one</a:t>
            </a:r>
          </a:p>
          <a:p>
            <a:r>
              <a:rPr lang="en-US" dirty="0">
                <a:solidFill>
                  <a:schemeClr val="bg1"/>
                </a:solidFill>
              </a:rPr>
              <a:t>Have proxy or load balancer in front of your applications</a:t>
            </a:r>
          </a:p>
          <a:p>
            <a:r>
              <a:rPr lang="en-US" dirty="0">
                <a:solidFill>
                  <a:schemeClr val="bg1"/>
                </a:solidFill>
              </a:rPr>
              <a:t>One by one new application is deployed and old one is shutdown</a:t>
            </a:r>
          </a:p>
          <a:p>
            <a:r>
              <a:rPr lang="en-US" dirty="0">
                <a:solidFill>
                  <a:schemeClr val="bg1"/>
                </a:solidFill>
              </a:rPr>
              <a:t>Problem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client needs handle old and new application in the same time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70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Rolling Update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59562"/>
            <a:ext cx="10225136" cy="6333042"/>
          </a:xfrm>
        </p:spPr>
      </p:pic>
    </p:spTree>
    <p:extLst>
      <p:ext uri="{BB962C8B-B14F-4D97-AF65-F5344CB8AC3E}">
        <p14:creationId xmlns:p14="http://schemas.microsoft.com/office/powerpoint/2010/main" val="96973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Blue Green Deployment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blue-green deployment is when you run two complete deployments of your application. </a:t>
            </a:r>
          </a:p>
          <a:p>
            <a:r>
              <a:rPr lang="en-US" dirty="0">
                <a:solidFill>
                  <a:schemeClr val="bg1"/>
                </a:solidFill>
              </a:rPr>
              <a:t>A deployment that is currently in production, and a deployment with the changes you want to introduce.</a:t>
            </a:r>
          </a:p>
          <a:p>
            <a:r>
              <a:rPr lang="en-US" dirty="0">
                <a:solidFill>
                  <a:schemeClr val="bg1"/>
                </a:solidFill>
              </a:rPr>
              <a:t>Have proxy or load balancer in front of your applications</a:t>
            </a:r>
          </a:p>
          <a:p>
            <a:r>
              <a:rPr lang="en-US" dirty="0">
                <a:solidFill>
                  <a:schemeClr val="bg1"/>
                </a:solidFill>
              </a:rPr>
              <a:t>Switch traffic to the new deployment when you are ready to take your changes into production.</a:t>
            </a:r>
          </a:p>
        </p:txBody>
      </p:sp>
    </p:spTree>
    <p:extLst>
      <p:ext uri="{BB962C8B-B14F-4D97-AF65-F5344CB8AC3E}">
        <p14:creationId xmlns:p14="http://schemas.microsoft.com/office/powerpoint/2010/main" val="9283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1"/>
            <a:ext cx="9144001" cy="7318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9" y="1259428"/>
            <a:ext cx="7473862" cy="4760372"/>
          </a:xfrm>
        </p:spPr>
      </p:pic>
      <p:sp>
        <p:nvSpPr>
          <p:cNvPr id="5" name="TextBox 4"/>
          <p:cNvSpPr txBox="1"/>
          <p:nvPr/>
        </p:nvSpPr>
        <p:spPr>
          <a:xfrm>
            <a:off x="1847530" y="6166368"/>
            <a:ext cx="5171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</a:t>
            </a:r>
            <a:r>
              <a:rPr lang="en-US" sz="1400" dirty="0" err="1"/>
              <a:t>martinfowler.com</a:t>
            </a:r>
            <a:r>
              <a:rPr lang="en-US" sz="1400" dirty="0"/>
              <a:t>/</a:t>
            </a:r>
            <a:r>
              <a:rPr lang="en-US" sz="1400" dirty="0" err="1"/>
              <a:t>bliki</a:t>
            </a:r>
            <a:r>
              <a:rPr lang="en-US" sz="1400" dirty="0"/>
              <a:t>/</a:t>
            </a:r>
            <a:r>
              <a:rPr lang="en-US" sz="1400" dirty="0" err="1"/>
              <a:t>BlueGreenDeployment.html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217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46" y="1052737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183845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690688"/>
            <a:ext cx="6979024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DevOps culture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Continuous Integration/Delivery</a:t>
            </a:r>
          </a:p>
          <a:p>
            <a:pPr>
              <a:buClr>
                <a:schemeClr val="accent1"/>
              </a:buClr>
            </a:pPr>
            <a:r>
              <a:rPr lang="en-GB" sz="3200" dirty="0" err="1">
                <a:solidFill>
                  <a:schemeClr val="bg1"/>
                </a:solidFill>
              </a:rPr>
              <a:t>GitOps</a:t>
            </a:r>
            <a:r>
              <a:rPr lang="en-GB" sz="3200" dirty="0">
                <a:solidFill>
                  <a:schemeClr val="bg1"/>
                </a:solidFill>
              </a:rPr>
              <a:t>/</a:t>
            </a:r>
            <a:r>
              <a:rPr lang="en-GB" sz="3200" dirty="0" err="1">
                <a:solidFill>
                  <a:schemeClr val="bg1"/>
                </a:solidFill>
              </a:rPr>
              <a:t>GitSecOps</a:t>
            </a: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Deployment models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Operations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Canary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Canary deployment is when you run new version of the application next to the old one</a:t>
            </a:r>
          </a:p>
          <a:p>
            <a:r>
              <a:rPr lang="en-US" dirty="0">
                <a:solidFill>
                  <a:schemeClr val="bg1"/>
                </a:solidFill>
              </a:rPr>
              <a:t>Have proxy or load balancer in front of your applications</a:t>
            </a:r>
          </a:p>
          <a:p>
            <a:r>
              <a:rPr lang="en-US" dirty="0">
                <a:solidFill>
                  <a:schemeClr val="bg1"/>
                </a:solidFill>
              </a:rPr>
              <a:t>Some new applications are deployed next to the old ones</a:t>
            </a:r>
          </a:p>
          <a:p>
            <a:r>
              <a:rPr lang="en-US" dirty="0">
                <a:solidFill>
                  <a:schemeClr val="bg1"/>
                </a:solidFill>
              </a:rPr>
              <a:t>Part of the traffic  is moved to the new application based on some rules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random, weight, cookie, http header etc.</a:t>
            </a:r>
          </a:p>
          <a:p>
            <a:r>
              <a:rPr lang="en-US" dirty="0">
                <a:solidFill>
                  <a:schemeClr val="bg1"/>
                </a:solidFill>
              </a:rPr>
              <a:t>Problem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client needs handle old and new application in the same time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93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Canary Deployment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73" y="1916833"/>
            <a:ext cx="9627056" cy="3891997"/>
          </a:xfrm>
        </p:spPr>
      </p:pic>
    </p:spTree>
    <p:extLst>
      <p:ext uri="{BB962C8B-B14F-4D97-AF65-F5344CB8AC3E}">
        <p14:creationId xmlns:p14="http://schemas.microsoft.com/office/powerpoint/2010/main" val="19398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203" y="2514600"/>
            <a:ext cx="8692399" cy="28194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Rolling update deployment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02" y="872018"/>
            <a:ext cx="3118296" cy="3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1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3612" y="164976"/>
            <a:ext cx="9144001" cy="5997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Rolling Update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2" y="692697"/>
            <a:ext cx="9134391" cy="532710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Deployment file: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43222" y="1292424"/>
            <a:ext cx="9134391" cy="5400600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extensions/v1beta1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Deployment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-deployment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replicas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B5CEA8"/>
                </a:solidFill>
                <a:latin typeface="Menlo" charset="0"/>
              </a:rPr>
              <a:t>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strategy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  type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RollingUpdate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  </a:t>
            </a:r>
            <a:r>
              <a:rPr lang="en-US" sz="1350" dirty="0" err="1">
                <a:solidFill>
                  <a:srgbClr val="569CD6"/>
                </a:solidFill>
                <a:latin typeface="Menlo" charset="0"/>
              </a:rPr>
              <a:t>rollingUpdate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    </a:t>
            </a:r>
            <a:r>
              <a:rPr lang="en-US" sz="1350" dirty="0" err="1">
                <a:solidFill>
                  <a:srgbClr val="569CD6"/>
                </a:solidFill>
                <a:latin typeface="Menlo" charset="0"/>
              </a:rPr>
              <a:t>maxUnavailable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B5CEA8"/>
                </a:solidFill>
                <a:latin typeface="Menlo" charset="0"/>
              </a:rPr>
              <a:t>0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    </a:t>
            </a:r>
            <a:r>
              <a:rPr lang="en-US" sz="1350" dirty="0" err="1">
                <a:solidFill>
                  <a:srgbClr val="569CD6"/>
                </a:solidFill>
                <a:latin typeface="Menlo" charset="0"/>
              </a:rPr>
              <a:t>maxSurge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B5CEA8"/>
                </a:solidFill>
                <a:latin typeface="Menlo" charset="0"/>
              </a:rPr>
              <a:t>1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template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  metadata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    labels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      app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  spec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    containers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D4D4D4"/>
                </a:solidFill>
                <a:latin typeface="Menlo" charset="0"/>
              </a:rPr>
              <a:t>      - </a:t>
            </a:r>
            <a:r>
              <a:rPr lang="en-US" sz="1350" dirty="0">
                <a:solidFill>
                  <a:srgbClr val="569CD6"/>
                </a:solidFill>
                <a:latin typeface="Menlo" charset="0"/>
              </a:rPr>
              <a:t>name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      image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index.docker.io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/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mateuszdyminski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/zero-java:v1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D4D4D4"/>
                </a:solidFill>
                <a:latin typeface="Menlo" charset="0"/>
              </a:rPr>
              <a:t>        </a:t>
            </a:r>
            <a:r>
              <a:rPr lang="en-US" sz="1350" dirty="0">
                <a:solidFill>
                  <a:srgbClr val="569CD6"/>
                </a:solidFill>
                <a:latin typeface="Menlo" charset="0"/>
              </a:rPr>
              <a:t>ports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D4D4D4"/>
                </a:solidFill>
                <a:latin typeface="Menlo" charset="0"/>
              </a:rPr>
              <a:t>          - </a:t>
            </a:r>
            <a:r>
              <a:rPr lang="en-US" sz="1350" dirty="0" err="1">
                <a:solidFill>
                  <a:srgbClr val="569CD6"/>
                </a:solidFill>
                <a:latin typeface="Menlo" charset="0"/>
              </a:rPr>
              <a:t>containerPort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1375945" y="2889810"/>
            <a:ext cx="180529" cy="1152128"/>
          </a:xfrm>
          <a:prstGeom prst="leftBrace">
            <a:avLst/>
          </a:prstGeom>
          <a:noFill/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7237" y="3142709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Rolling Update</a:t>
            </a:r>
          </a:p>
        </p:txBody>
      </p:sp>
    </p:spTree>
    <p:extLst>
      <p:ext uri="{BB962C8B-B14F-4D97-AF65-F5344CB8AC3E}">
        <p14:creationId xmlns:p14="http://schemas.microsoft.com/office/powerpoint/2010/main" val="140644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815752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maxUnavailable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 err="1">
                <a:solidFill>
                  <a:schemeClr val="bg1"/>
                </a:solidFill>
              </a:rPr>
              <a:t>maxSurge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2" y="1412777"/>
            <a:ext cx="9134391" cy="48245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maxUnavailable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The number of pods that may be unavailable during the deployment. This is relative to the </a:t>
            </a:r>
            <a:r>
              <a:rPr lang="en-US" i="1" dirty="0">
                <a:solidFill>
                  <a:schemeClr val="bg1"/>
                </a:solidFill>
              </a:rPr>
              <a:t>desired</a:t>
            </a:r>
            <a:r>
              <a:rPr lang="en-US" dirty="0">
                <a:solidFill>
                  <a:schemeClr val="bg1"/>
                </a:solidFill>
              </a:rPr>
              <a:t> number, specified in replicas.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It can be either an absolute number or a percentage.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It should obviously be lower than the number of replicas, or no pods may remain available during the update.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maxSurge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(additional) number of pods that can be created, on top of the </a:t>
            </a:r>
            <a:r>
              <a:rPr lang="en-US" i="1" dirty="0">
                <a:solidFill>
                  <a:schemeClr val="bg1"/>
                </a:solidFill>
              </a:rPr>
              <a:t>desired </a:t>
            </a:r>
            <a:r>
              <a:rPr lang="en-US" dirty="0">
                <a:solidFill>
                  <a:schemeClr val="bg1"/>
                </a:solidFill>
              </a:rPr>
              <a:t>number of replicas.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This too can be either an absolute number or a percentage.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higher number may speed up the deployment, but will also require more system resources.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51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Graceful Shutdown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Graceful Shutdown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We can speak about the graceful shutdown of our application, when all of the resources it used and all of the traffic and/or data processing what it handled are closed and released properly.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It means that no database connection remains open and no ongoing request fails because we stop our application.</a:t>
            </a:r>
          </a:p>
        </p:txBody>
      </p:sp>
    </p:spTree>
    <p:extLst>
      <p:ext uri="{BB962C8B-B14F-4D97-AF65-F5344CB8AC3E}">
        <p14:creationId xmlns:p14="http://schemas.microsoft.com/office/powerpoint/2010/main" val="37132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260648"/>
            <a:ext cx="9144001" cy="64807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Graceful Shutdown with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2" y="908721"/>
            <a:ext cx="9134391" cy="568863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App receives </a:t>
            </a:r>
            <a:r>
              <a:rPr lang="en-US" i="1" dirty="0">
                <a:solidFill>
                  <a:schemeClr val="bg1"/>
                </a:solidFill>
              </a:rPr>
              <a:t>SIGTERM</a:t>
            </a:r>
            <a:r>
              <a:rPr lang="en-US" dirty="0">
                <a:solidFill>
                  <a:schemeClr val="bg1"/>
                </a:solidFill>
              </a:rPr>
              <a:t> signal because Kubernetes wants to stop it</a:t>
            </a:r>
          </a:p>
          <a:p>
            <a:r>
              <a:rPr lang="en-US" dirty="0">
                <a:solidFill>
                  <a:schemeClr val="bg1"/>
                </a:solidFill>
              </a:rPr>
              <a:t>App </a:t>
            </a:r>
            <a:r>
              <a:rPr lang="en-US" i="1" dirty="0">
                <a:solidFill>
                  <a:schemeClr val="bg1"/>
                </a:solidFill>
              </a:rPr>
              <a:t>(pod)</a:t>
            </a:r>
            <a:r>
              <a:rPr lang="en-US" dirty="0">
                <a:solidFill>
                  <a:schemeClr val="bg1"/>
                </a:solidFill>
              </a:rPr>
              <a:t> starts to return 500 for GET /health to let </a:t>
            </a:r>
            <a:r>
              <a:rPr lang="en-US" dirty="0" err="1">
                <a:solidFill>
                  <a:schemeClr val="bg1"/>
                </a:solidFill>
              </a:rPr>
              <a:t>readinessProbe</a:t>
            </a:r>
            <a:r>
              <a:rPr lang="en-US" i="1" dirty="0">
                <a:solidFill>
                  <a:schemeClr val="bg1"/>
                </a:solidFill>
              </a:rPr>
              <a:t>(Service)</a:t>
            </a:r>
            <a:r>
              <a:rPr lang="en-US" dirty="0">
                <a:solidFill>
                  <a:schemeClr val="bg1"/>
                </a:solidFill>
              </a:rPr>
              <a:t> know that it's not ready to receive more requests.</a:t>
            </a:r>
          </a:p>
          <a:p>
            <a:r>
              <a:rPr lang="en-US" dirty="0">
                <a:solidFill>
                  <a:schemeClr val="bg1"/>
                </a:solidFill>
              </a:rPr>
              <a:t>Kubernetes </a:t>
            </a:r>
            <a:r>
              <a:rPr lang="en-US" dirty="0" err="1">
                <a:solidFill>
                  <a:schemeClr val="bg1"/>
                </a:solidFill>
              </a:rPr>
              <a:t>readinessProbe</a:t>
            </a:r>
            <a:r>
              <a:rPr lang="en-US" dirty="0">
                <a:solidFill>
                  <a:schemeClr val="bg1"/>
                </a:solidFill>
              </a:rPr>
              <a:t> checks GET /health and it stops redirecting traffic to the app </a:t>
            </a:r>
            <a:r>
              <a:rPr lang="en-US" i="1" dirty="0">
                <a:solidFill>
                  <a:schemeClr val="bg1"/>
                </a:solidFill>
              </a:rPr>
              <a:t>(because it continuously returns 500)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App waits before it starts to shutdown - to make sure that the Service is getting notified via </a:t>
            </a:r>
            <a:r>
              <a:rPr lang="en-US" dirty="0" err="1">
                <a:solidFill>
                  <a:schemeClr val="bg1"/>
                </a:solidFill>
              </a:rPr>
              <a:t>readinessProbe</a:t>
            </a:r>
            <a:r>
              <a:rPr lang="en-US" dirty="0">
                <a:solidFill>
                  <a:schemeClr val="bg1"/>
                </a:solidFill>
              </a:rPr>
              <a:t> fail</a:t>
            </a:r>
          </a:p>
          <a:p>
            <a:r>
              <a:rPr lang="en-US" dirty="0">
                <a:solidFill>
                  <a:schemeClr val="bg1"/>
                </a:solidFill>
              </a:rPr>
              <a:t>App starts graceful shutdown</a:t>
            </a:r>
          </a:p>
          <a:p>
            <a:r>
              <a:rPr lang="en-US" dirty="0">
                <a:solidFill>
                  <a:schemeClr val="bg1"/>
                </a:solidFill>
              </a:rPr>
              <a:t>App first closes server with live working DB connections</a:t>
            </a:r>
          </a:p>
          <a:p>
            <a:r>
              <a:rPr lang="en-US" dirty="0">
                <a:solidFill>
                  <a:schemeClr val="bg1"/>
                </a:solidFill>
              </a:rPr>
              <a:t>App exits process</a:t>
            </a:r>
          </a:p>
          <a:p>
            <a:r>
              <a:rPr lang="en-US" dirty="0">
                <a:solidFill>
                  <a:schemeClr val="bg1"/>
                </a:solidFill>
              </a:rPr>
              <a:t>Kubernetes force kills the application after 30s </a:t>
            </a:r>
            <a:r>
              <a:rPr lang="en-US" i="1" dirty="0">
                <a:solidFill>
                  <a:schemeClr val="bg1"/>
                </a:solidFill>
              </a:rPr>
              <a:t>(SIGKILL)</a:t>
            </a:r>
            <a:r>
              <a:rPr lang="en-US" dirty="0">
                <a:solidFill>
                  <a:schemeClr val="bg1"/>
                </a:solidFill>
              </a:rPr>
              <a:t> if it's still running </a:t>
            </a:r>
            <a:r>
              <a:rPr lang="en-US" i="1" dirty="0">
                <a:solidFill>
                  <a:schemeClr val="bg1"/>
                </a:solidFill>
              </a:rPr>
              <a:t>(in an optimal case it doesn't happen)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08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Web Server Graceful Shutdown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908720"/>
            <a:ext cx="8503276" cy="5544616"/>
          </a:xfrm>
        </p:spPr>
      </p:pic>
    </p:spTree>
    <p:extLst>
      <p:ext uri="{BB962C8B-B14F-4D97-AF65-F5344CB8AC3E}">
        <p14:creationId xmlns:p14="http://schemas.microsoft.com/office/powerpoint/2010/main" val="50815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203" y="2514600"/>
            <a:ext cx="8692399" cy="28194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Blue Green Deployment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02" y="872018"/>
            <a:ext cx="3118296" cy="3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2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olourful strings being woven togehter">
            <a:extLst>
              <a:ext uri="{FF2B5EF4-FFF2-40B4-BE49-F238E27FC236}">
                <a16:creationId xmlns:a16="http://schemas.microsoft.com/office/drawing/2014/main" id="{54A60450-70E7-465D-9E15-1D06304F8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854" b="88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DevOps Culture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325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46" y="1052737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207613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Users Service on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Service file: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3612" y="2492896"/>
            <a:ext cx="9134391" cy="3526904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v1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Service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bg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labels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type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NodePort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ports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 -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8080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B5CEA8"/>
                </a:solidFill>
                <a:latin typeface="Menlo" charset="0"/>
              </a:rPr>
              <a:t>    </a:t>
            </a: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nodePort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30002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selector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-blue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079776" y="4941168"/>
            <a:ext cx="864096" cy="7200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95246" y="4710336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blue</a:t>
            </a:r>
          </a:p>
        </p:txBody>
      </p:sp>
    </p:spTree>
    <p:extLst>
      <p:ext uri="{BB962C8B-B14F-4D97-AF65-F5344CB8AC3E}">
        <p14:creationId xmlns:p14="http://schemas.microsoft.com/office/powerpoint/2010/main" val="118256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81575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Users Service on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2" y="1484785"/>
            <a:ext cx="9134391" cy="45350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Deployment file: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3612" y="1916832"/>
            <a:ext cx="9134391" cy="4752528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extensions/v1beta1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Deployment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-deployment-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bg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replicas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template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  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    labels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      app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-blue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  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    containers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     -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-blue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      image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index.docker.io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/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mateuszdyminski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/zero-java:v1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      ports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         - </a:t>
            </a: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containerPort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583832" y="3645024"/>
            <a:ext cx="864096" cy="7200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499302" y="3414192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blue</a:t>
            </a:r>
          </a:p>
        </p:txBody>
      </p:sp>
    </p:spTree>
    <p:extLst>
      <p:ext uri="{BB962C8B-B14F-4D97-AF65-F5344CB8AC3E}">
        <p14:creationId xmlns:p14="http://schemas.microsoft.com/office/powerpoint/2010/main" val="33520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46" y="1052737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4224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46" y="1052737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213501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5997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Switch Environments from Blue to Green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1" y="980729"/>
            <a:ext cx="9237140" cy="554461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Apply following changes into out main Service: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Then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75376" y="1484784"/>
            <a:ext cx="9134391" cy="3744416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v1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Service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-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bg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  labels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  type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NodePort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  ports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 - </a:t>
            </a:r>
            <a:r>
              <a:rPr lang="en-US" sz="1600" dirty="0">
                <a:solidFill>
                  <a:srgbClr val="569CD6"/>
                </a:solidFill>
                <a:latin typeface="Menlo" charset="0"/>
              </a:rPr>
              <a:t>port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  selector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-green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5376" y="6037979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kubectl</a:t>
            </a:r>
            <a:r>
              <a:rPr lang="en-US" sz="2400" dirty="0">
                <a:solidFill>
                  <a:srgbClr val="00B050"/>
                </a:solidFill>
              </a:rPr>
              <a:t> apply </a:t>
            </a:r>
            <a:r>
              <a:rPr lang="mr-IN" sz="2400" dirty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04_bg_srv.yaml </a:t>
            </a:r>
            <a:endParaRPr lang="en-US" sz="24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655840" y="4149080"/>
            <a:ext cx="864096" cy="7200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71311" y="3918248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blue -&gt; green</a:t>
            </a:r>
          </a:p>
        </p:txBody>
      </p:sp>
    </p:spTree>
    <p:extLst>
      <p:ext uri="{BB962C8B-B14F-4D97-AF65-F5344CB8AC3E}">
        <p14:creationId xmlns:p14="http://schemas.microsoft.com/office/powerpoint/2010/main" val="44897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203" y="2514600"/>
            <a:ext cx="8692399" cy="28194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51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8" y="381000"/>
            <a:ext cx="9828585" cy="103177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417" y="1905000"/>
            <a:ext cx="9818976" cy="47643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Make sure your process receiving the termination signal.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Don’t use: 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ENTRYPOINT java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jar /</a:t>
            </a:r>
            <a:r>
              <a:rPr lang="en-US" dirty="0" err="1">
                <a:solidFill>
                  <a:schemeClr val="bg1"/>
                </a:solidFill>
              </a:rPr>
              <a:t>usr</a:t>
            </a:r>
            <a:r>
              <a:rPr lang="en-US" dirty="0">
                <a:solidFill>
                  <a:schemeClr val="bg1"/>
                </a:solidFill>
              </a:rPr>
              <a:t>/share/zero/users-1.0.0.jar or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CMD java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jar /</a:t>
            </a:r>
            <a:r>
              <a:rPr lang="en-US" dirty="0" err="1">
                <a:solidFill>
                  <a:schemeClr val="bg1"/>
                </a:solidFill>
              </a:rPr>
              <a:t>usr</a:t>
            </a:r>
            <a:r>
              <a:rPr lang="en-US" dirty="0">
                <a:solidFill>
                  <a:schemeClr val="bg1"/>
                </a:solidFill>
              </a:rPr>
              <a:t>/share/zero/users-1.0.0.jar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Use: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ENTRYPOINT [ java”, “-jar”, “/</a:t>
            </a:r>
            <a:r>
              <a:rPr lang="en-US" dirty="0" err="1">
                <a:solidFill>
                  <a:schemeClr val="bg1"/>
                </a:solidFill>
              </a:rPr>
              <a:t>usr</a:t>
            </a:r>
            <a:r>
              <a:rPr lang="en-US" dirty="0">
                <a:solidFill>
                  <a:schemeClr val="bg1"/>
                </a:solidFill>
              </a:rPr>
              <a:t>/share/zero/users-1.0.0.jar ” ] or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CMD [ java”, “-jar”, “/</a:t>
            </a:r>
            <a:r>
              <a:rPr lang="en-US" dirty="0" err="1">
                <a:solidFill>
                  <a:schemeClr val="bg1"/>
                </a:solidFill>
              </a:rPr>
              <a:t>usr</a:t>
            </a:r>
            <a:r>
              <a:rPr lang="en-US" dirty="0">
                <a:solidFill>
                  <a:schemeClr val="bg1"/>
                </a:solidFill>
              </a:rPr>
              <a:t>/share/zero/users-1.0.0.jar ” ] </a:t>
            </a:r>
          </a:p>
          <a:p>
            <a:r>
              <a:rPr lang="en-US" dirty="0">
                <a:solidFill>
                  <a:schemeClr val="bg1"/>
                </a:solidFill>
              </a:rPr>
              <a:t>Add some grace period before closing the HTTP server to avoid failing requests.</a:t>
            </a:r>
          </a:p>
          <a:p>
            <a:r>
              <a:rPr lang="en-US" dirty="0">
                <a:solidFill>
                  <a:schemeClr val="bg1"/>
                </a:solidFill>
              </a:rPr>
              <a:t>It did not make any difference if the app failed it’s readiness probe after SIGTERM</a:t>
            </a:r>
          </a:p>
        </p:txBody>
      </p:sp>
    </p:spTree>
    <p:extLst>
      <p:ext uri="{BB962C8B-B14F-4D97-AF65-F5344CB8AC3E}">
        <p14:creationId xmlns:p14="http://schemas.microsoft.com/office/powerpoint/2010/main" val="74700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Can be done via Canary Deployment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A/B testing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736EFDF-B2F9-B648-B5C3-A1857341A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72" y="2600878"/>
            <a:ext cx="9627056" cy="389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766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icture containing sky, outdoor, water, ocean&#10;&#10;Description automatically generated">
            <a:extLst>
              <a:ext uri="{FF2B5EF4-FFF2-40B4-BE49-F238E27FC236}">
                <a16:creationId xmlns:a16="http://schemas.microsoft.com/office/drawing/2014/main" id="{F49EDD72-F26A-8040-BC18-EB237D36A5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buClr>
                <a:schemeClr val="accent1"/>
              </a:buClr>
            </a:pPr>
            <a:r>
              <a:rPr lang="en-US" dirty="0">
                <a:solidFill>
                  <a:srgbClr val="FFFFFF"/>
                </a:solidFill>
              </a:rPr>
              <a:t>Release Phase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19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DevOps is a cultural shift</a:t>
            </a:r>
          </a:p>
          <a:p>
            <a:pPr>
              <a:buClr>
                <a:schemeClr val="accent1"/>
              </a:buClr>
            </a:pPr>
            <a:r>
              <a:rPr lang="en-GB" b="1" dirty="0">
                <a:solidFill>
                  <a:schemeClr val="bg1"/>
                </a:solidFill>
              </a:rPr>
              <a:t>shared understanding between developers and operations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sharing responsibility for the software they build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No admins and </a:t>
            </a:r>
            <a:r>
              <a:rPr lang="en-GB" dirty="0" err="1">
                <a:solidFill>
                  <a:schemeClr val="bg1"/>
                </a:solidFill>
              </a:rPr>
              <a:t>devs</a:t>
            </a:r>
            <a:r>
              <a:rPr lang="en-GB" dirty="0">
                <a:solidFill>
                  <a:schemeClr val="bg1"/>
                </a:solidFill>
              </a:rPr>
              <a:t> siloes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DevOps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Culture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7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</a:rPr>
              <a:t>Release Process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2" y="1905000"/>
            <a:ext cx="9134391" cy="4620345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Before Release: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bg1"/>
                </a:solidFill>
              </a:rPr>
              <a:t>Create Release Notes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bg1"/>
                </a:solidFill>
              </a:rPr>
              <a:t>Create Release Plan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bg1"/>
                </a:solidFill>
              </a:rPr>
              <a:t>Create Release Process</a:t>
            </a:r>
          </a:p>
        </p:txBody>
      </p:sp>
    </p:spTree>
    <p:extLst>
      <p:ext uri="{BB962C8B-B14F-4D97-AF65-F5344CB8AC3E}">
        <p14:creationId xmlns:p14="http://schemas.microsoft.com/office/powerpoint/2010/main" val="174359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</a:rPr>
              <a:t>Release Process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2" y="1905000"/>
            <a:ext cx="9134391" cy="4620345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Release notes: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bg1"/>
                </a:solidFill>
              </a:rPr>
              <a:t>Manual list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bg1"/>
                </a:solidFill>
              </a:rPr>
              <a:t>Take it from JIRA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bg1"/>
                </a:solidFill>
              </a:rPr>
              <a:t>Take it from </a:t>
            </a:r>
            <a:r>
              <a:rPr lang="en-US" sz="3600" dirty="0" err="1">
                <a:solidFill>
                  <a:schemeClr val="bg1"/>
                </a:solidFill>
              </a:rPr>
              <a:t>git</a:t>
            </a:r>
            <a:r>
              <a:rPr lang="en-US" sz="3600" dirty="0">
                <a:solidFill>
                  <a:schemeClr val="bg1"/>
                </a:solidFill>
              </a:rPr>
              <a:t>/</a:t>
            </a:r>
            <a:r>
              <a:rPr lang="en-US" sz="3600" dirty="0" err="1">
                <a:solidFill>
                  <a:schemeClr val="bg1"/>
                </a:solidFill>
              </a:rPr>
              <a:t>svn</a:t>
            </a:r>
            <a:r>
              <a:rPr lang="en-US" sz="3600" dirty="0">
                <a:solidFill>
                  <a:schemeClr val="bg1"/>
                </a:solidFill>
              </a:rPr>
              <a:t> - </a:t>
            </a:r>
            <a:r>
              <a:rPr lang="nb-NO" sz="3600" dirty="0" err="1">
                <a:solidFill>
                  <a:schemeClr val="bg1"/>
                </a:solidFill>
              </a:rPr>
              <a:t>git</a:t>
            </a:r>
            <a:r>
              <a:rPr lang="nb-NO" sz="3600" dirty="0">
                <a:solidFill>
                  <a:schemeClr val="bg1"/>
                </a:solidFill>
              </a:rPr>
              <a:t> log v1.0..v1.2</a:t>
            </a:r>
          </a:p>
          <a:p>
            <a:pPr marL="223838" lvl="1" indent="-223838"/>
            <a:r>
              <a:rPr lang="nb-NO" sz="3600" dirty="0" err="1">
                <a:solidFill>
                  <a:schemeClr val="bg1"/>
                </a:solidFill>
              </a:rPr>
              <a:t>Use</a:t>
            </a:r>
            <a:r>
              <a:rPr lang="nb-NO" sz="3600" dirty="0">
                <a:solidFill>
                  <a:schemeClr val="bg1"/>
                </a:solidFill>
              </a:rPr>
              <a:t> </a:t>
            </a:r>
            <a:r>
              <a:rPr lang="nb-NO" sz="3600" dirty="0" err="1">
                <a:solidFill>
                  <a:schemeClr val="bg1"/>
                </a:solidFill>
              </a:rPr>
              <a:t>sections</a:t>
            </a:r>
            <a:r>
              <a:rPr lang="nb-NO" sz="3600" dirty="0">
                <a:solidFill>
                  <a:schemeClr val="bg1"/>
                </a:solidFill>
              </a:rPr>
              <a:t> - </a:t>
            </a:r>
            <a:r>
              <a:rPr lang="nb-NO" sz="3200" dirty="0">
                <a:solidFill>
                  <a:schemeClr val="bg1"/>
                </a:solidFill>
              </a:rPr>
              <a:t>New and </a:t>
            </a:r>
            <a:r>
              <a:rPr lang="nb-NO" sz="3200" dirty="0" err="1">
                <a:solidFill>
                  <a:schemeClr val="bg1"/>
                </a:solidFill>
              </a:rPr>
              <a:t>Fixed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</a:pPr>
            <a:endParaRPr lang="nb-NO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</a:rPr>
              <a:t>Release Process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2" y="1905000"/>
            <a:ext cx="9134391" cy="4620345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Release plan: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bg1"/>
                </a:solidFill>
              </a:rPr>
              <a:t>When release the application (time, day)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bg1"/>
                </a:solidFill>
              </a:rPr>
              <a:t>What if something goes wrong? Revert?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bg1"/>
                </a:solidFill>
              </a:rPr>
              <a:t>Release Trains ?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bg1"/>
                </a:solidFill>
              </a:rPr>
              <a:t>Release Window ?</a:t>
            </a:r>
          </a:p>
          <a:p>
            <a:pPr>
              <a:spcBef>
                <a:spcPts val="1200"/>
              </a:spcBef>
            </a:pPr>
            <a:r>
              <a:rPr lang="en-US" sz="3600" dirty="0" err="1">
                <a:solidFill>
                  <a:schemeClr val="bg1"/>
                </a:solidFill>
              </a:rPr>
              <a:t>Continuos</a:t>
            </a:r>
            <a:r>
              <a:rPr lang="en-US" sz="3600" dirty="0">
                <a:solidFill>
                  <a:schemeClr val="bg1"/>
                </a:solidFill>
              </a:rPr>
              <a:t> release ?</a:t>
            </a:r>
          </a:p>
          <a:p>
            <a:pPr marL="0" indent="0">
              <a:spcBef>
                <a:spcPts val="1200"/>
              </a:spcBef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42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</a:rPr>
              <a:t>Release Process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2" y="1905000"/>
            <a:ext cx="9134391" cy="4620345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Automate everything:</a:t>
            </a:r>
          </a:p>
          <a:p>
            <a:r>
              <a:rPr lang="en-US" sz="3600" dirty="0" err="1">
                <a:solidFill>
                  <a:schemeClr val="bg1"/>
                </a:solidFill>
              </a:rPr>
              <a:t>Ansible</a:t>
            </a:r>
            <a:r>
              <a:rPr lang="en-US" sz="3600" dirty="0">
                <a:solidFill>
                  <a:schemeClr val="bg1"/>
                </a:solidFill>
              </a:rPr>
              <a:t>/Puppet/Chef/Salt*</a:t>
            </a:r>
          </a:p>
          <a:p>
            <a:r>
              <a:rPr lang="en-US" sz="3600" dirty="0">
                <a:solidFill>
                  <a:schemeClr val="bg1"/>
                </a:solidFill>
              </a:rPr>
              <a:t>Docker/Kubernetes/Swarm</a:t>
            </a:r>
          </a:p>
          <a:p>
            <a:r>
              <a:rPr lang="en-US" sz="3600" dirty="0">
                <a:solidFill>
                  <a:schemeClr val="bg1"/>
                </a:solidFill>
              </a:rPr>
              <a:t>Sometimes bash is good enough : )</a:t>
            </a:r>
          </a:p>
          <a:p>
            <a:r>
              <a:rPr lang="en-US" sz="3600" dirty="0">
                <a:solidFill>
                  <a:schemeClr val="bg1"/>
                </a:solidFill>
              </a:rPr>
              <a:t>Use process daemons - Does my app be up &amp; running when node will be rebooted?</a:t>
            </a:r>
          </a:p>
          <a:p>
            <a:pPr>
              <a:spcBef>
                <a:spcPts val="1200"/>
              </a:spcBef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68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icture containing sky, outdoor, water, ocean&#10;&#10;Description automatically generated">
            <a:extLst>
              <a:ext uri="{FF2B5EF4-FFF2-40B4-BE49-F238E27FC236}">
                <a16:creationId xmlns:a16="http://schemas.microsoft.com/office/drawing/2014/main" id="{F49EDD72-F26A-8040-BC18-EB237D36A5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buClr>
                <a:schemeClr val="accent1"/>
              </a:buClr>
            </a:pPr>
            <a:r>
              <a:rPr lang="en-US">
                <a:solidFill>
                  <a:srgbClr val="FFFFFF"/>
                </a:solidFill>
              </a:rPr>
              <a:t>Chaos Engineering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758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sz="3600" i="1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en-GB" sz="3600" i="1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3600" i="1" dirty="0">
                <a:solidFill>
                  <a:schemeClr val="bg1"/>
                </a:solidFill>
              </a:rPr>
              <a:t>the discipline of experimenting on a distributed system in order to build confidence in the system's capability to withstand turbulent conditions in production.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Chaos Engineering</a:t>
            </a:r>
          </a:p>
        </p:txBody>
      </p:sp>
    </p:spTree>
    <p:extLst>
      <p:ext uri="{BB962C8B-B14F-4D97-AF65-F5344CB8AC3E}">
        <p14:creationId xmlns:p14="http://schemas.microsoft.com/office/powerpoint/2010/main" val="20069196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None/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In 2010 The Netflix </a:t>
            </a:r>
            <a:r>
              <a:rPr lang="en-GB" dirty="0" err="1">
                <a:solidFill>
                  <a:schemeClr val="bg1"/>
                </a:solidFill>
              </a:rPr>
              <a:t>Eng</a:t>
            </a:r>
            <a:r>
              <a:rPr lang="en-GB" dirty="0">
                <a:solidFill>
                  <a:schemeClr val="bg1"/>
                </a:solidFill>
              </a:rPr>
              <a:t> Tools team created </a:t>
            </a:r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Chaos Monkey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Chaos Engineering involves running thoughtful, planned experiments that teach us how our systems behave in the face of failure.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Chaos Engineering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Chaos Engineering</a:t>
            </a:r>
          </a:p>
        </p:txBody>
      </p:sp>
    </p:spTree>
    <p:extLst>
      <p:ext uri="{BB962C8B-B14F-4D97-AF65-F5344CB8AC3E}">
        <p14:creationId xmlns:p14="http://schemas.microsoft.com/office/powerpoint/2010/main" val="125732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Fallacies of Distributed Systems:</a:t>
            </a:r>
          </a:p>
          <a:p>
            <a:r>
              <a:rPr lang="en-GB" dirty="0">
                <a:solidFill>
                  <a:schemeClr val="bg1"/>
                </a:solidFill>
              </a:rPr>
              <a:t>The network is reliable</a:t>
            </a:r>
          </a:p>
          <a:p>
            <a:r>
              <a:rPr lang="en-GB" dirty="0">
                <a:solidFill>
                  <a:schemeClr val="bg1"/>
                </a:solidFill>
              </a:rPr>
              <a:t>Latency is zero</a:t>
            </a:r>
          </a:p>
          <a:p>
            <a:r>
              <a:rPr lang="en-GB" dirty="0">
                <a:solidFill>
                  <a:schemeClr val="bg1"/>
                </a:solidFill>
              </a:rPr>
              <a:t>Bandwidth is infinite</a:t>
            </a:r>
          </a:p>
          <a:p>
            <a:r>
              <a:rPr lang="en-GB" dirty="0">
                <a:solidFill>
                  <a:schemeClr val="bg1"/>
                </a:solidFill>
              </a:rPr>
              <a:t>The network is secure</a:t>
            </a:r>
          </a:p>
          <a:p>
            <a:r>
              <a:rPr lang="en-GB" dirty="0">
                <a:solidFill>
                  <a:schemeClr val="bg1"/>
                </a:solidFill>
              </a:rPr>
              <a:t>Topology doesn't change</a:t>
            </a:r>
          </a:p>
          <a:p>
            <a:r>
              <a:rPr lang="en-GB" dirty="0">
                <a:solidFill>
                  <a:schemeClr val="bg1"/>
                </a:solidFill>
              </a:rPr>
              <a:t>There is one administrator</a:t>
            </a:r>
          </a:p>
          <a:p>
            <a:r>
              <a:rPr lang="en-GB" dirty="0">
                <a:solidFill>
                  <a:schemeClr val="bg1"/>
                </a:solidFill>
              </a:rPr>
              <a:t>Transport cost is zero</a:t>
            </a:r>
          </a:p>
          <a:p>
            <a:r>
              <a:rPr lang="en-GB" dirty="0">
                <a:solidFill>
                  <a:schemeClr val="bg1"/>
                </a:solidFill>
              </a:rPr>
              <a:t>The network is homogeneous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Why would you break things on purpose?</a:t>
            </a:r>
          </a:p>
        </p:txBody>
      </p:sp>
    </p:spTree>
    <p:extLst>
      <p:ext uri="{BB962C8B-B14F-4D97-AF65-F5344CB8AC3E}">
        <p14:creationId xmlns:p14="http://schemas.microsoft.com/office/powerpoint/2010/main" val="305976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Planning your First Experiment</a:t>
            </a:r>
          </a:p>
          <a:p>
            <a:r>
              <a:rPr lang="en-GB" b="1" dirty="0">
                <a:solidFill>
                  <a:schemeClr val="bg1"/>
                </a:solidFill>
              </a:rPr>
              <a:t>Creating a Hypothesis</a:t>
            </a:r>
          </a:p>
          <a:p>
            <a:r>
              <a:rPr lang="en-GB" b="1" dirty="0">
                <a:solidFill>
                  <a:schemeClr val="bg1"/>
                </a:solidFill>
              </a:rPr>
              <a:t>Measuring the Impact</a:t>
            </a:r>
          </a:p>
          <a:p>
            <a:r>
              <a:rPr lang="en-GB" b="1" dirty="0">
                <a:solidFill>
                  <a:schemeClr val="bg1"/>
                </a:solidFill>
              </a:rPr>
              <a:t>Have a Rollback Plan</a:t>
            </a:r>
          </a:p>
          <a:p>
            <a:r>
              <a:rPr lang="en-GB" b="1" dirty="0">
                <a:solidFill>
                  <a:schemeClr val="bg1"/>
                </a:solidFill>
              </a:rPr>
              <a:t>Go fix it!</a:t>
            </a:r>
          </a:p>
          <a:p>
            <a:r>
              <a:rPr lang="en-GB" b="1" dirty="0">
                <a:solidFill>
                  <a:schemeClr val="bg1"/>
                </a:solidFill>
              </a:rPr>
              <a:t>Have Fun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Chaos Engineering – how?</a:t>
            </a:r>
          </a:p>
        </p:txBody>
      </p:sp>
    </p:spTree>
    <p:extLst>
      <p:ext uri="{BB962C8B-B14F-4D97-AF65-F5344CB8AC3E}">
        <p14:creationId xmlns:p14="http://schemas.microsoft.com/office/powerpoint/2010/main" val="198065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Simulating the failure of a micro-component and dependency. </a:t>
            </a:r>
          </a:p>
          <a:p>
            <a:r>
              <a:rPr lang="en-IN" dirty="0">
                <a:solidFill>
                  <a:schemeClr val="bg1"/>
                </a:solidFill>
              </a:rPr>
              <a:t>Simulating a high CPU load and sudden increase in traffic. </a:t>
            </a:r>
          </a:p>
          <a:p>
            <a:r>
              <a:rPr lang="en-IN" dirty="0">
                <a:solidFill>
                  <a:schemeClr val="bg1"/>
                </a:solidFill>
              </a:rPr>
              <a:t>Simulating failure of entire AZ(Availability Zone) or region. </a:t>
            </a:r>
          </a:p>
          <a:p>
            <a:r>
              <a:rPr lang="en-IN" dirty="0">
                <a:solidFill>
                  <a:schemeClr val="bg1"/>
                </a:solidFill>
              </a:rPr>
              <a:t>Injecting latency and byzantine failures in services. </a:t>
            </a:r>
          </a:p>
          <a:p>
            <a:r>
              <a:rPr lang="en-IN" dirty="0">
                <a:solidFill>
                  <a:schemeClr val="bg1"/>
                </a:solidFill>
              </a:rPr>
              <a:t>Exhausting memory on instances(cloud services) and allowing fault injection. </a:t>
            </a:r>
          </a:p>
          <a:p>
            <a:r>
              <a:rPr lang="en-IN" dirty="0">
                <a:solidFill>
                  <a:schemeClr val="bg1"/>
                </a:solidFill>
              </a:rPr>
              <a:t>Causing Host Failure. 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Chaos Experiments to Start With</a:t>
            </a:r>
          </a:p>
        </p:txBody>
      </p:sp>
    </p:spTree>
    <p:extLst>
      <p:ext uri="{BB962C8B-B14F-4D97-AF65-F5344CB8AC3E}">
        <p14:creationId xmlns:p14="http://schemas.microsoft.com/office/powerpoint/2010/main" val="385925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pl-PL" sz="32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DevOps Culture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3F9BFA-CC49-467A-AF7F-FCEC2C49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8D18F060-9FE5-F944-B213-C02E9CD7D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641" y="952500"/>
            <a:ext cx="6018645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50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Chaos Monkey</a:t>
            </a:r>
          </a:p>
          <a:p>
            <a:r>
              <a:rPr lang="en-GB" b="1" dirty="0" err="1">
                <a:solidFill>
                  <a:schemeClr val="bg1"/>
                </a:solidFill>
              </a:rPr>
              <a:t>ChaosBlade</a:t>
            </a:r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Gremlin</a:t>
            </a:r>
          </a:p>
          <a:p>
            <a:r>
              <a:rPr lang="en-GB" b="1" dirty="0">
                <a:solidFill>
                  <a:schemeClr val="bg1"/>
                </a:solidFill>
              </a:rPr>
              <a:t>Chaos Mesh</a:t>
            </a:r>
          </a:p>
          <a:p>
            <a:r>
              <a:rPr lang="en-GB" b="1" dirty="0">
                <a:solidFill>
                  <a:schemeClr val="bg1"/>
                </a:solidFill>
              </a:rPr>
              <a:t>Litmus</a:t>
            </a:r>
          </a:p>
          <a:p>
            <a:r>
              <a:rPr lang="en-GB" b="1" dirty="0">
                <a:solidFill>
                  <a:schemeClr val="bg1"/>
                </a:solidFill>
              </a:rPr>
              <a:t>Chaos Toolkit</a:t>
            </a:r>
          </a:p>
          <a:p>
            <a:r>
              <a:rPr lang="en-GB" b="1" dirty="0" err="1">
                <a:solidFill>
                  <a:schemeClr val="bg1"/>
                </a:solidFill>
              </a:rPr>
              <a:t>PowerfulSeal</a:t>
            </a:r>
            <a:endParaRPr lang="en-GB" b="1" dirty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Chaos Engineering</a:t>
            </a:r>
          </a:p>
        </p:txBody>
      </p:sp>
    </p:spTree>
    <p:extLst>
      <p:ext uri="{BB962C8B-B14F-4D97-AF65-F5344CB8AC3E}">
        <p14:creationId xmlns:p14="http://schemas.microsoft.com/office/powerpoint/2010/main" val="310512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Good but expensive to develop and test</a:t>
            </a:r>
          </a:p>
          <a:p>
            <a:r>
              <a:rPr lang="en-IN" dirty="0">
                <a:solidFill>
                  <a:schemeClr val="bg1"/>
                </a:solidFill>
              </a:rPr>
              <a:t>It doesn't support all kinds of deployment.  </a:t>
            </a:r>
          </a:p>
          <a:p>
            <a:r>
              <a:rPr lang="en-IN" dirty="0">
                <a:solidFill>
                  <a:schemeClr val="bg1"/>
                </a:solidFill>
              </a:rPr>
              <a:t>You need to have great monitoring / tooling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Chaos Engineering - summary</a:t>
            </a:r>
          </a:p>
        </p:txBody>
      </p:sp>
    </p:spTree>
    <p:extLst>
      <p:ext uri="{BB962C8B-B14F-4D97-AF65-F5344CB8AC3E}">
        <p14:creationId xmlns:p14="http://schemas.microsoft.com/office/powerpoint/2010/main" val="149868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E8AD598-2A7F-364C-84BC-EF6DEDB7F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1" b="1156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buClr>
                <a:schemeClr val="accent1"/>
              </a:buClr>
            </a:pPr>
            <a:r>
              <a:rPr lang="en-US" sz="5200">
                <a:solidFill>
                  <a:srgbClr val="FFFFFF"/>
                </a:solidFill>
              </a:rPr>
              <a:t>Operations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815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Services Health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Log aggregators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Metrics/instrumentation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Distributed tracing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Alarms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152920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indoor, sitting, floor, black&#10;&#10;Description automatically generated">
            <a:extLst>
              <a:ext uri="{FF2B5EF4-FFF2-40B4-BE49-F238E27FC236}">
                <a16:creationId xmlns:a16="http://schemas.microsoft.com/office/drawing/2014/main" id="{3B79882F-847E-E547-A11A-AA322A4BA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Services Health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7406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8" y="-1"/>
            <a:ext cx="10970120" cy="685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0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 I really need Health Checks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620688"/>
            <a:ext cx="4939644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2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836713"/>
            <a:ext cx="1944216" cy="49971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90412" y="2972332"/>
            <a:ext cx="5377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Do I need health checks in following architecture?</a:t>
            </a:r>
          </a:p>
        </p:txBody>
      </p:sp>
    </p:spTree>
    <p:extLst>
      <p:ext uri="{BB962C8B-B14F-4D97-AF65-F5344CB8AC3E}">
        <p14:creationId xmlns:p14="http://schemas.microsoft.com/office/powerpoint/2010/main" val="90771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HealthZ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It leverage health endpoint pattern.</a:t>
            </a:r>
          </a:p>
          <a:p>
            <a:r>
              <a:rPr lang="en-US" dirty="0">
                <a:solidFill>
                  <a:schemeClr val="bg1"/>
                </a:solidFill>
              </a:rPr>
              <a:t>Historically comes from Google’s internal practices.</a:t>
            </a:r>
          </a:p>
          <a:p>
            <a:r>
              <a:rPr lang="en-US" dirty="0">
                <a:solidFill>
                  <a:schemeClr val="bg1"/>
                </a:solidFill>
              </a:rPr>
              <a:t>Adds many important information about the health of our service: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Deployed version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Uptime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Hostname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statistics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Health of external services - DB, Cache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45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b="1" dirty="0">
                <a:solidFill>
                  <a:schemeClr val="bg1"/>
                </a:solidFill>
              </a:rPr>
              <a:t>Autonomous teams</a:t>
            </a:r>
          </a:p>
          <a:p>
            <a:pPr lvl="1">
              <a:buClr>
                <a:schemeClr val="accent1"/>
              </a:buClr>
            </a:pPr>
            <a:r>
              <a:rPr lang="en-GB" b="1" dirty="0">
                <a:solidFill>
                  <a:schemeClr val="bg1"/>
                </a:solidFill>
              </a:rPr>
              <a:t>Shared responsibility</a:t>
            </a:r>
          </a:p>
          <a:p>
            <a:pPr lvl="1">
              <a:buClr>
                <a:schemeClr val="accent1"/>
              </a:buClr>
            </a:pPr>
            <a:r>
              <a:rPr lang="en-GB" b="1" dirty="0">
                <a:solidFill>
                  <a:schemeClr val="bg1"/>
                </a:solidFill>
              </a:rPr>
              <a:t>No strict split into </a:t>
            </a:r>
            <a:r>
              <a:rPr lang="en-GB" b="1" dirty="0" err="1">
                <a:solidFill>
                  <a:schemeClr val="bg1"/>
                </a:solidFill>
              </a:rPr>
              <a:t>devs</a:t>
            </a:r>
            <a:r>
              <a:rPr lang="en-GB" b="1" dirty="0">
                <a:solidFill>
                  <a:schemeClr val="bg1"/>
                </a:solidFill>
              </a:rPr>
              <a:t> and admins</a:t>
            </a:r>
          </a:p>
          <a:p>
            <a:pPr>
              <a:buClr>
                <a:schemeClr val="accent1"/>
              </a:buClr>
            </a:pPr>
            <a:r>
              <a:rPr lang="en-GB" b="1" dirty="0">
                <a:solidFill>
                  <a:schemeClr val="bg1"/>
                </a:solidFill>
              </a:rPr>
              <a:t>Building quality into the development process</a:t>
            </a:r>
          </a:p>
          <a:p>
            <a:pPr lvl="1">
              <a:buClr>
                <a:schemeClr val="accent1"/>
              </a:buClr>
            </a:pPr>
            <a:r>
              <a:rPr lang="en-GB" b="1" dirty="0">
                <a:solidFill>
                  <a:schemeClr val="bg1"/>
                </a:solidFill>
              </a:rPr>
              <a:t>No commit and forget</a:t>
            </a:r>
          </a:p>
          <a:p>
            <a:pPr>
              <a:buClr>
                <a:schemeClr val="accent1"/>
              </a:buClr>
            </a:pPr>
            <a:r>
              <a:rPr lang="en-GB" b="1" dirty="0">
                <a:solidFill>
                  <a:schemeClr val="bg1"/>
                </a:solidFill>
              </a:rPr>
              <a:t>Automation</a:t>
            </a:r>
          </a:p>
          <a:p>
            <a:pPr lvl="1">
              <a:buClr>
                <a:schemeClr val="accent1"/>
              </a:buClr>
            </a:pPr>
            <a:r>
              <a:rPr lang="en-GB" b="1" dirty="0">
                <a:solidFill>
                  <a:schemeClr val="bg1"/>
                </a:solidFill>
              </a:rPr>
              <a:t>Automate everything</a:t>
            </a:r>
          </a:p>
          <a:p>
            <a:pPr>
              <a:buClr>
                <a:schemeClr val="accent1"/>
              </a:buClr>
            </a:pPr>
            <a:r>
              <a:rPr lang="en-GB" b="1" dirty="0">
                <a:solidFill>
                  <a:schemeClr val="bg1"/>
                </a:solidFill>
              </a:rPr>
              <a:t>Feedback</a:t>
            </a:r>
          </a:p>
          <a:p>
            <a:pPr lvl="1">
              <a:buClr>
                <a:schemeClr val="accent1"/>
              </a:buClr>
            </a:pPr>
            <a:r>
              <a:rPr lang="en-GB" b="1" dirty="0">
                <a:solidFill>
                  <a:schemeClr val="bg1"/>
                </a:solidFill>
              </a:rPr>
              <a:t>No siloes – ops and dev teams should send feedback immediately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DevOps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Culture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52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33612" y="1124744"/>
            <a:ext cx="9134391" cy="5630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Add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AppStatus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Mongo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client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Health</a:t>
            </a:r>
            <a:r>
              <a:rPr lang="pl-PL" dirty="0">
                <a:solidFill>
                  <a:schemeClr val="bg1"/>
                </a:solidFill>
              </a:rPr>
              <a:t> REST </a:t>
            </a:r>
            <a:r>
              <a:rPr lang="pl-PL" dirty="0" err="1">
                <a:solidFill>
                  <a:schemeClr val="bg1"/>
                </a:solidFill>
              </a:rPr>
              <a:t>controller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Don’t forget about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5997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Health Checks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1543638" y="1628800"/>
            <a:ext cx="9124364" cy="500496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BBB529"/>
                </a:solidFill>
              </a:rPr>
              <a:t>@Path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 err="1">
                <a:solidFill>
                  <a:srgbClr val="6A8759"/>
                </a:solidFill>
              </a:rPr>
              <a:t>api</a:t>
            </a:r>
            <a:r>
              <a:rPr lang="en-US" sz="1600" dirty="0">
                <a:solidFill>
                  <a:srgbClr val="6A8759"/>
                </a:solidFill>
              </a:rPr>
              <a:t>/health"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>
                <a:solidFill>
                  <a:srgbClr val="CC7832"/>
                </a:solidFill>
              </a:rPr>
              <a:t>public class </a:t>
            </a:r>
            <a:r>
              <a:rPr lang="en-US" sz="1600" dirty="0" err="1"/>
              <a:t>ExtendedHealthResource</a:t>
            </a:r>
            <a:r>
              <a:rPr lang="en-US" sz="1600" dirty="0"/>
              <a:t> {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BBB529"/>
                </a:solidFill>
              </a:rPr>
              <a:t>@Inject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  </a:t>
            </a:r>
            <a:r>
              <a:rPr lang="en-US" sz="1600" dirty="0">
                <a:solidFill>
                  <a:srgbClr val="CC7832"/>
                </a:solidFill>
              </a:rPr>
              <a:t>private </a:t>
            </a:r>
            <a:r>
              <a:rPr lang="en-US" sz="1600" dirty="0" err="1"/>
              <a:t>GitRepositoryState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9876AA"/>
                </a:solidFill>
              </a:rPr>
              <a:t>gitRepositoryState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>
                <a:solidFill>
                  <a:srgbClr val="BBB529"/>
                </a:solidFill>
              </a:rPr>
              <a:t>@Inject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  </a:t>
            </a:r>
            <a:r>
              <a:rPr lang="en-US" sz="1600" dirty="0">
                <a:solidFill>
                  <a:srgbClr val="CC7832"/>
                </a:solidFill>
              </a:rPr>
              <a:t>private </a:t>
            </a:r>
            <a:r>
              <a:rPr lang="en-US" sz="1600" dirty="0" err="1"/>
              <a:t>MongoDatabase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9876AA"/>
                </a:solidFill>
              </a:rPr>
              <a:t>mongoDatabase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>
                <a:solidFill>
                  <a:srgbClr val="BBB529"/>
                </a:solidFill>
              </a:rPr>
              <a:t>@Inject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  </a:t>
            </a:r>
            <a:r>
              <a:rPr lang="en-US" sz="1600" dirty="0">
                <a:solidFill>
                  <a:srgbClr val="CC7832"/>
                </a:solidFill>
              </a:rPr>
              <a:t>private </a:t>
            </a:r>
            <a:r>
              <a:rPr lang="en-US" sz="1600" dirty="0" err="1"/>
              <a:t>AppStatus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9876AA"/>
                </a:solidFill>
              </a:rPr>
              <a:t>appStatus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>
                <a:solidFill>
                  <a:srgbClr val="BBB529"/>
                </a:solidFill>
              </a:rPr>
              <a:t>@GET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  @Produces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"application/</a:t>
            </a:r>
            <a:r>
              <a:rPr lang="en-US" sz="1600" dirty="0" err="1">
                <a:solidFill>
                  <a:srgbClr val="6A8759"/>
                </a:solidFill>
              </a:rPr>
              <a:t>json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CC7832"/>
                </a:solidFill>
              </a:rPr>
              <a:t>public </a:t>
            </a:r>
            <a:r>
              <a:rPr lang="en-US" sz="1600" dirty="0"/>
              <a:t>Response </a:t>
            </a:r>
            <a:r>
              <a:rPr lang="en-US" sz="1600" dirty="0" err="1">
                <a:solidFill>
                  <a:srgbClr val="FFC66D"/>
                </a:solidFill>
              </a:rPr>
              <a:t>getHealth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Document </a:t>
            </a:r>
            <a:r>
              <a:rPr lang="en-US" sz="1600" dirty="0" err="1"/>
              <a:t>serverStatus</a:t>
            </a:r>
            <a:r>
              <a:rPr lang="en-US" sz="1600" dirty="0"/>
              <a:t> = </a:t>
            </a:r>
            <a:r>
              <a:rPr lang="en-US" sz="1600" dirty="0" err="1">
                <a:solidFill>
                  <a:srgbClr val="9876AA"/>
                </a:solidFill>
              </a:rPr>
              <a:t>mongoDatabase</a:t>
            </a:r>
            <a:r>
              <a:rPr lang="en-US" sz="1600" dirty="0" err="1"/>
              <a:t>.runCommand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CC7832"/>
                </a:solidFill>
              </a:rPr>
              <a:t>new </a:t>
            </a:r>
            <a:r>
              <a:rPr lang="en-US" sz="1600" dirty="0"/>
              <a:t>Document(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 err="1">
                <a:solidFill>
                  <a:srgbClr val="6A8759"/>
                </a:solidFill>
              </a:rPr>
              <a:t>serverStatus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>
                <a:solidFill>
                  <a:srgbClr val="6897BB"/>
                </a:solidFill>
              </a:rPr>
              <a:t>1</a:t>
            </a:r>
            <a:r>
              <a:rPr lang="en-US" sz="1600" dirty="0"/>
              <a:t>))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return </a:t>
            </a:r>
            <a:r>
              <a:rPr lang="en-US" sz="1600" dirty="0" err="1"/>
              <a:t>Response.</a:t>
            </a:r>
            <a:r>
              <a:rPr lang="en-US" sz="1600" i="1" dirty="0" err="1"/>
              <a:t>ok</a:t>
            </a:r>
            <a:r>
              <a:rPr lang="en-US" sz="1600" dirty="0"/>
              <a:t>().entity(</a:t>
            </a:r>
            <a:r>
              <a:rPr lang="en-US" sz="1600" dirty="0">
                <a:solidFill>
                  <a:srgbClr val="CC7832"/>
                </a:solidFill>
              </a:rPr>
              <a:t>new </a:t>
            </a:r>
            <a:r>
              <a:rPr lang="en-US" sz="1600" dirty="0" err="1"/>
              <a:t>ExtendedHealthStatus</a:t>
            </a:r>
            <a:r>
              <a:rPr lang="en-US" sz="1600" dirty="0"/>
              <a:t>(</a:t>
            </a:r>
            <a:r>
              <a:rPr lang="en-US" sz="1600" dirty="0" err="1">
                <a:solidFill>
                  <a:srgbClr val="9876AA"/>
                </a:solidFill>
              </a:rPr>
              <a:t>gitRepositoryState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serverStatus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>
                <a:solidFill>
                  <a:srgbClr val="9876AA"/>
                </a:solidFill>
              </a:rPr>
              <a:t>appStatus</a:t>
            </a:r>
            <a:r>
              <a:rPr lang="en-US" sz="1600" dirty="0"/>
              <a:t>)).build()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pl-PL" sz="1600" dirty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72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33612" y="1124744"/>
            <a:ext cx="9134391" cy="5630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AppStatus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class</a:t>
            </a:r>
            <a:r>
              <a:rPr lang="pl-PL" dirty="0">
                <a:solidFill>
                  <a:schemeClr val="bg1"/>
                </a:solidFill>
              </a:rPr>
              <a:t>: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Don’t forget about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5997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Health Checks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1533611" y="1628800"/>
            <a:ext cx="9124364" cy="51265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CC7832"/>
                </a:solidFill>
              </a:rPr>
              <a:t>public class </a:t>
            </a:r>
            <a:r>
              <a:rPr lang="en-US" sz="1600" dirty="0" err="1"/>
              <a:t>AppStatus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CC7832"/>
                </a:solidFill>
              </a:rPr>
              <a:t>private </a:t>
            </a:r>
            <a:r>
              <a:rPr lang="en-US" sz="1600" dirty="0"/>
              <a:t>String </a:t>
            </a:r>
            <a:r>
              <a:rPr lang="en-US" sz="1600" dirty="0">
                <a:solidFill>
                  <a:srgbClr val="9876AA"/>
                </a:solidFill>
              </a:rPr>
              <a:t>hostname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private </a:t>
            </a:r>
            <a:r>
              <a:rPr lang="en-US" sz="1600" dirty="0" err="1"/>
              <a:t>LocalDateTime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9876AA"/>
                </a:solidFill>
              </a:rPr>
              <a:t>startedAt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public </a:t>
            </a:r>
            <a:r>
              <a:rPr lang="en-US" sz="1600" dirty="0" err="1">
                <a:solidFill>
                  <a:srgbClr val="FFC66D"/>
                </a:solidFill>
              </a:rPr>
              <a:t>AppStatus</a:t>
            </a:r>
            <a:r>
              <a:rPr lang="en-US" sz="1600" dirty="0"/>
              <a:t>(String hostname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LocalDateTime</a:t>
            </a:r>
            <a:r>
              <a:rPr lang="en-US" sz="1600" dirty="0"/>
              <a:t> </a:t>
            </a:r>
            <a:r>
              <a:rPr lang="en-US" sz="1600" dirty="0" err="1"/>
              <a:t>startedAt</a:t>
            </a:r>
            <a:r>
              <a:rPr lang="en-US" sz="1600" dirty="0"/>
              <a:t>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>
                <a:solidFill>
                  <a:srgbClr val="CC7832"/>
                </a:solidFill>
              </a:rPr>
              <a:t>this</a:t>
            </a:r>
            <a:r>
              <a:rPr lang="en-US" sz="1600" dirty="0" err="1"/>
              <a:t>.</a:t>
            </a:r>
            <a:r>
              <a:rPr lang="en-US" sz="1600" dirty="0" err="1">
                <a:solidFill>
                  <a:srgbClr val="9876AA"/>
                </a:solidFill>
              </a:rPr>
              <a:t>hostname</a:t>
            </a:r>
            <a:r>
              <a:rPr lang="en-US" sz="1600" dirty="0">
                <a:solidFill>
                  <a:srgbClr val="9876AA"/>
                </a:solidFill>
              </a:rPr>
              <a:t> </a:t>
            </a:r>
            <a:r>
              <a:rPr lang="en-US" sz="1600" dirty="0"/>
              <a:t>= hostname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</a:t>
            </a:r>
            <a:r>
              <a:rPr lang="en-US" sz="1600" dirty="0" err="1">
                <a:solidFill>
                  <a:srgbClr val="9876AA"/>
                </a:solidFill>
              </a:rPr>
              <a:t>startedAt</a:t>
            </a:r>
            <a:r>
              <a:rPr lang="en-US" sz="1600" dirty="0">
                <a:solidFill>
                  <a:srgbClr val="9876AA"/>
                </a:solidFill>
              </a:rPr>
              <a:t> </a:t>
            </a:r>
            <a:r>
              <a:rPr lang="en-US" sz="1600" dirty="0"/>
              <a:t>= </a:t>
            </a:r>
            <a:r>
              <a:rPr lang="en-US" sz="1600" dirty="0" err="1"/>
              <a:t>startedAt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/>
              <a:t>}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CC7832"/>
                </a:solidFill>
              </a:rPr>
              <a:t>public </a:t>
            </a:r>
            <a:r>
              <a:rPr lang="en-US" sz="1600" dirty="0"/>
              <a:t>String </a:t>
            </a:r>
            <a:r>
              <a:rPr lang="en-US" sz="1600" dirty="0" err="1">
                <a:solidFill>
                  <a:srgbClr val="FFC66D"/>
                </a:solidFill>
              </a:rPr>
              <a:t>getHostname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>
                <a:solidFill>
                  <a:srgbClr val="CC7832"/>
                </a:solidFill>
              </a:rPr>
              <a:t>return </a:t>
            </a:r>
            <a:r>
              <a:rPr lang="en-US" sz="1600" dirty="0">
                <a:solidFill>
                  <a:srgbClr val="9876AA"/>
                </a:solidFill>
              </a:rPr>
              <a:t>hostname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/>
              <a:t>}</a:t>
            </a:r>
            <a:br>
              <a:rPr lang="en-US" sz="1600" dirty="0"/>
            </a:b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  </a:t>
            </a:r>
            <a:r>
              <a:rPr lang="en-US" sz="1600" dirty="0">
                <a:solidFill>
                  <a:srgbClr val="CC7832"/>
                </a:solidFill>
              </a:rPr>
              <a:t>public </a:t>
            </a:r>
            <a:r>
              <a:rPr lang="en-US" sz="1600" dirty="0"/>
              <a:t>String </a:t>
            </a:r>
            <a:r>
              <a:rPr lang="en-US" sz="1600" dirty="0" err="1">
                <a:solidFill>
                  <a:srgbClr val="FFC66D"/>
                </a:solidFill>
              </a:rPr>
              <a:t>getStartedAt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>
                <a:solidFill>
                  <a:srgbClr val="CC7832"/>
                </a:solidFill>
              </a:rPr>
              <a:t>return </a:t>
            </a:r>
            <a:r>
              <a:rPr lang="en-US" sz="1600" dirty="0" err="1">
                <a:solidFill>
                  <a:srgbClr val="9876AA"/>
                </a:solidFill>
              </a:rPr>
              <a:t>StartedAt</a:t>
            </a:r>
            <a:r>
              <a:rPr lang="en-US" sz="1600" dirty="0" err="1"/>
              <a:t>.toString</a:t>
            </a:r>
            <a:r>
              <a:rPr lang="en-US" sz="1600" dirty="0"/>
              <a:t>()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/>
              <a:t>}</a:t>
            </a:r>
            <a:br>
              <a:rPr lang="en-US" sz="1600" dirty="0"/>
            </a:b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  </a:t>
            </a:r>
            <a:r>
              <a:rPr lang="en-US" sz="1600" dirty="0">
                <a:solidFill>
                  <a:srgbClr val="CC7832"/>
                </a:solidFill>
              </a:rPr>
              <a:t>public </a:t>
            </a:r>
            <a:r>
              <a:rPr lang="en-US" sz="1600" dirty="0"/>
              <a:t>String </a:t>
            </a:r>
            <a:r>
              <a:rPr lang="en-US" sz="1600" dirty="0">
                <a:solidFill>
                  <a:srgbClr val="FFC66D"/>
                </a:solidFill>
              </a:rPr>
              <a:t>uptime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>
                <a:solidFill>
                  <a:srgbClr val="CC7832"/>
                </a:solidFill>
              </a:rPr>
              <a:t>return </a:t>
            </a:r>
            <a:r>
              <a:rPr lang="en-US" sz="1600" dirty="0" err="1"/>
              <a:t>Duration.</a:t>
            </a:r>
            <a:r>
              <a:rPr lang="en-US" sz="1600" i="1" dirty="0" err="1"/>
              <a:t>between</a:t>
            </a:r>
            <a:r>
              <a:rPr lang="en-US" sz="1600" dirty="0"/>
              <a:t>(</a:t>
            </a:r>
            <a:r>
              <a:rPr lang="en-US" sz="1600" dirty="0" err="1">
                <a:solidFill>
                  <a:srgbClr val="9876AA"/>
                </a:solidFill>
              </a:rPr>
              <a:t>StartedAt</a:t>
            </a:r>
            <a:r>
              <a:rPr lang="en-US" sz="1600" dirty="0">
                <a:solidFill>
                  <a:srgbClr val="9876AA"/>
                </a:solidFill>
              </a:rPr>
              <a:t> 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LocalDateTime.</a:t>
            </a:r>
            <a:r>
              <a:rPr lang="en-US" sz="1600" i="1" dirty="0" err="1"/>
              <a:t>now</a:t>
            </a:r>
            <a:r>
              <a:rPr lang="en-US" sz="1600" dirty="0"/>
              <a:t>()).</a:t>
            </a:r>
            <a:r>
              <a:rPr lang="en-US" sz="1600" dirty="0" err="1"/>
              <a:t>toString</a:t>
            </a:r>
            <a:r>
              <a:rPr lang="en-US" sz="1600" dirty="0"/>
              <a:t>()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>}</a:t>
            </a:r>
            <a:endParaRPr lang="pl-PL" sz="1600" dirty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5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Services Health -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 </a:t>
            </a:r>
            <a:r>
              <a:rPr lang="en-US" dirty="0" err="1">
                <a:solidFill>
                  <a:schemeClr val="bg1"/>
                </a:solidFill>
              </a:rPr>
              <a:t>HealthZ</a:t>
            </a:r>
            <a:r>
              <a:rPr lang="en-US" dirty="0">
                <a:solidFill>
                  <a:schemeClr val="bg1"/>
                </a:solidFill>
              </a:rPr>
              <a:t> concept</a:t>
            </a:r>
          </a:p>
          <a:p>
            <a:r>
              <a:rPr lang="en-US" dirty="0">
                <a:solidFill>
                  <a:schemeClr val="bg1"/>
                </a:solidFill>
              </a:rPr>
              <a:t>It tells you not only if your server is up, but also if it’s really running</a:t>
            </a:r>
          </a:p>
          <a:p>
            <a:r>
              <a:rPr lang="en-US" dirty="0">
                <a:solidFill>
                  <a:schemeClr val="bg1"/>
                </a:solidFill>
              </a:rPr>
              <a:t>Look out for Load Balancers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62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Clr>
                <a:schemeClr val="accent1"/>
              </a:buClr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 aggregators</a:t>
            </a:r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0B9EAD-C737-BA45-A4F1-1E024D13E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83439"/>
            <a:ext cx="6780700" cy="428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25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Single place where logs from all of the component, VM, services are send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No log aggregator = security hole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Usually contains log forwarder installed on each VM which sends them to aggregator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Log aggregators</a:t>
            </a:r>
          </a:p>
        </p:txBody>
      </p:sp>
    </p:spTree>
    <p:extLst>
      <p:ext uri="{BB962C8B-B14F-4D97-AF65-F5344CB8AC3E}">
        <p14:creationId xmlns:p14="http://schemas.microsoft.com/office/powerpoint/2010/main" val="34341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2"/>
                </a:solidFill>
              </a:rPr>
              <a:t>Papertrail</a:t>
            </a:r>
            <a:endParaRPr lang="en-GB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Logstash</a:t>
            </a: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2"/>
                </a:solidFill>
              </a:rPr>
              <a:t>Graylog</a:t>
            </a:r>
            <a:endParaRPr lang="en-GB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2"/>
                </a:solidFill>
              </a:rPr>
              <a:t>Loggly</a:t>
            </a:r>
            <a:endParaRPr lang="en-GB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Sumo Logic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EFK –</a:t>
            </a:r>
            <a:r>
              <a:rPr lang="en-GB" dirty="0" err="1">
                <a:solidFill>
                  <a:schemeClr val="bg2"/>
                </a:solidFill>
              </a:rPr>
              <a:t>ElastiSearch</a:t>
            </a:r>
            <a:r>
              <a:rPr lang="en-GB" dirty="0">
                <a:solidFill>
                  <a:schemeClr val="bg2"/>
                </a:solidFill>
              </a:rPr>
              <a:t>, </a:t>
            </a:r>
            <a:r>
              <a:rPr lang="en-GB" dirty="0" err="1">
                <a:solidFill>
                  <a:schemeClr val="bg2"/>
                </a:solidFill>
              </a:rPr>
              <a:t>Fluend</a:t>
            </a:r>
            <a:r>
              <a:rPr lang="en-GB" dirty="0">
                <a:solidFill>
                  <a:schemeClr val="bg2"/>
                </a:solidFill>
              </a:rPr>
              <a:t>, Kibana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Log aggregators - options</a:t>
            </a:r>
          </a:p>
        </p:txBody>
      </p:sp>
    </p:spTree>
    <p:extLst>
      <p:ext uri="{BB962C8B-B14F-4D97-AF65-F5344CB8AC3E}">
        <p14:creationId xmlns:p14="http://schemas.microsoft.com/office/powerpoint/2010/main" val="273434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Log to standard output not to file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Use logs in standardized format – json etc.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Add context to your logs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Use proper level in logs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Sending error = wake up in the middle of night 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Don’t send sensitive information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Password etc.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Logs – good practices</a:t>
            </a:r>
          </a:p>
        </p:txBody>
      </p:sp>
    </p:spTree>
    <p:extLst>
      <p:ext uri="{BB962C8B-B14F-4D97-AF65-F5344CB8AC3E}">
        <p14:creationId xmlns:p14="http://schemas.microsoft.com/office/powerpoint/2010/main" val="380706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2AC5225A-B1F9-5F44-AA9E-4E42A62B2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71570"/>
            <a:ext cx="5155261" cy="40720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Metrics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7AF0013-CBA5-4196-9189-75A165BD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986" y="1671566"/>
            <a:ext cx="5170861" cy="4072043"/>
          </a:xfrm>
        </p:spPr>
        <p:txBody>
          <a:bodyPr>
            <a:normAutofit/>
          </a:bodyPr>
          <a:lstStyle/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9589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r>
              <a:rPr lang="pl-PL" sz="3600" dirty="0">
                <a:solidFill>
                  <a:schemeClr val="bg2"/>
                </a:solidFill>
              </a:rPr>
              <a:t>	</a:t>
            </a:r>
          </a:p>
          <a:p>
            <a:pPr marL="0" indent="0" algn="ctr">
              <a:buClr>
                <a:schemeClr val="accent1"/>
              </a:buClr>
              <a:buNone/>
            </a:pPr>
            <a:r>
              <a:rPr lang="pl-PL" sz="3600" dirty="0">
                <a:solidFill>
                  <a:schemeClr val="bg2"/>
                </a:solidFill>
              </a:rPr>
              <a:t>In the </a:t>
            </a:r>
            <a:r>
              <a:rPr lang="pl-PL" sz="3600" dirty="0" err="1">
                <a:solidFill>
                  <a:schemeClr val="bg2"/>
                </a:solidFill>
              </a:rPr>
              <a:t>context</a:t>
            </a:r>
            <a:r>
              <a:rPr lang="pl-PL" sz="3600" dirty="0">
                <a:solidFill>
                  <a:schemeClr val="bg2"/>
                </a:solidFill>
              </a:rPr>
              <a:t> of </a:t>
            </a:r>
            <a:r>
              <a:rPr lang="pl-PL" sz="3600" dirty="0">
                <a:solidFill>
                  <a:schemeClr val="bg2"/>
                </a:solidFill>
                <a:hlinkClick r:id="rId2" tooltip="Computer programm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programming</a:t>
            </a:r>
            <a:r>
              <a:rPr lang="pl-PL" sz="3600" dirty="0">
                <a:solidFill>
                  <a:schemeClr val="bg2"/>
                </a:solidFill>
              </a:rPr>
              <a:t>, </a:t>
            </a:r>
            <a:r>
              <a:rPr lang="pl-PL" sz="3600" b="1" dirty="0" err="1">
                <a:solidFill>
                  <a:schemeClr val="accent2">
                    <a:lumMod val="75000"/>
                  </a:schemeClr>
                </a:solidFill>
              </a:rPr>
              <a:t>instrumentation</a:t>
            </a:r>
            <a:r>
              <a:rPr lang="pl-PL" sz="3600" dirty="0">
                <a:solidFill>
                  <a:schemeClr val="bg2"/>
                </a:solidFill>
              </a:rPr>
              <a:t> </a:t>
            </a:r>
            <a:r>
              <a:rPr lang="pl-PL" sz="3600" dirty="0" err="1">
                <a:solidFill>
                  <a:schemeClr val="bg2"/>
                </a:solidFill>
              </a:rPr>
              <a:t>refers</a:t>
            </a:r>
            <a:r>
              <a:rPr lang="pl-PL" sz="3600" dirty="0">
                <a:solidFill>
                  <a:schemeClr val="bg2"/>
                </a:solidFill>
              </a:rPr>
              <a:t> to </a:t>
            </a:r>
            <a:r>
              <a:rPr lang="pl-PL" sz="3600" dirty="0" err="1">
                <a:solidFill>
                  <a:schemeClr val="bg2"/>
                </a:solidFill>
              </a:rPr>
              <a:t>an</a:t>
            </a:r>
            <a:r>
              <a:rPr lang="pl-PL" sz="3600" dirty="0">
                <a:solidFill>
                  <a:schemeClr val="bg2"/>
                </a:solidFill>
              </a:rPr>
              <a:t> </a:t>
            </a:r>
            <a:r>
              <a:rPr lang="pl-PL" sz="3600" dirty="0" err="1">
                <a:solidFill>
                  <a:schemeClr val="bg2"/>
                </a:solidFill>
              </a:rPr>
              <a:t>ability</a:t>
            </a:r>
            <a:r>
              <a:rPr lang="pl-PL" sz="3600" dirty="0">
                <a:solidFill>
                  <a:schemeClr val="bg2"/>
                </a:solidFill>
              </a:rPr>
              <a:t> to monitor </a:t>
            </a:r>
            <a:r>
              <a:rPr lang="pl-PL" sz="3600" dirty="0" err="1">
                <a:solidFill>
                  <a:schemeClr val="bg2"/>
                </a:solidFill>
              </a:rPr>
              <a:t>or</a:t>
            </a:r>
            <a:r>
              <a:rPr lang="pl-PL" sz="3600" dirty="0">
                <a:solidFill>
                  <a:schemeClr val="bg2"/>
                </a:solidFill>
              </a:rPr>
              <a:t> </a:t>
            </a:r>
            <a:r>
              <a:rPr lang="pl-PL" sz="3600" dirty="0" err="1">
                <a:solidFill>
                  <a:schemeClr val="bg2"/>
                </a:solidFill>
              </a:rPr>
              <a:t>measure</a:t>
            </a:r>
            <a:r>
              <a:rPr lang="pl-PL" sz="3600" dirty="0">
                <a:solidFill>
                  <a:schemeClr val="bg2"/>
                </a:solidFill>
              </a:rPr>
              <a:t> the </a:t>
            </a:r>
            <a:r>
              <a:rPr lang="pl-PL" sz="3600" dirty="0" err="1">
                <a:solidFill>
                  <a:schemeClr val="bg2"/>
                </a:solidFill>
              </a:rPr>
              <a:t>level</a:t>
            </a:r>
            <a:r>
              <a:rPr lang="pl-PL" sz="3600" dirty="0">
                <a:solidFill>
                  <a:schemeClr val="bg2"/>
                </a:solidFill>
              </a:rPr>
              <a:t> of a </a:t>
            </a:r>
            <a:r>
              <a:rPr lang="pl-PL" sz="3600" dirty="0" err="1">
                <a:solidFill>
                  <a:schemeClr val="bg2"/>
                </a:solidFill>
              </a:rPr>
              <a:t>product's</a:t>
            </a:r>
            <a:r>
              <a:rPr lang="pl-PL" sz="3600" dirty="0">
                <a:solidFill>
                  <a:schemeClr val="bg2"/>
                </a:solidFill>
              </a:rPr>
              <a:t> performance, to </a:t>
            </a:r>
            <a:r>
              <a:rPr lang="pl-PL" sz="3600" dirty="0" err="1">
                <a:solidFill>
                  <a:schemeClr val="bg2"/>
                </a:solidFill>
              </a:rPr>
              <a:t>diagnose</a:t>
            </a:r>
            <a:r>
              <a:rPr lang="pl-PL" sz="3600" dirty="0">
                <a:solidFill>
                  <a:schemeClr val="bg2"/>
                </a:solidFill>
              </a:rPr>
              <a:t> </a:t>
            </a:r>
            <a:r>
              <a:rPr lang="pl-PL" sz="3600" dirty="0" err="1">
                <a:solidFill>
                  <a:schemeClr val="bg2"/>
                </a:solidFill>
              </a:rPr>
              <a:t>errors</a:t>
            </a:r>
            <a:r>
              <a:rPr lang="pl-PL" sz="3600" dirty="0">
                <a:solidFill>
                  <a:schemeClr val="bg2"/>
                </a:solidFill>
              </a:rPr>
              <a:t>, and to </a:t>
            </a:r>
            <a:r>
              <a:rPr lang="pl-PL" sz="3600" dirty="0" err="1">
                <a:solidFill>
                  <a:schemeClr val="bg2"/>
                </a:solidFill>
              </a:rPr>
              <a:t>write</a:t>
            </a:r>
            <a:r>
              <a:rPr lang="pl-PL" sz="3600" dirty="0">
                <a:solidFill>
                  <a:schemeClr val="bg2"/>
                </a:solidFill>
              </a:rPr>
              <a:t> </a:t>
            </a:r>
            <a:r>
              <a:rPr lang="pl-PL" sz="3600" dirty="0">
                <a:solidFill>
                  <a:schemeClr val="bg2"/>
                </a:solidFill>
                <a:hlinkClick r:id="rId3" tooltip="Tracing (softwar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trace</a:t>
            </a:r>
            <a:r>
              <a:rPr lang="pl-PL" sz="3600" dirty="0">
                <a:solidFill>
                  <a:schemeClr val="bg2"/>
                </a:solidFill>
              </a:rPr>
              <a:t> </a:t>
            </a:r>
            <a:r>
              <a:rPr lang="pl-PL" sz="3600" dirty="0" err="1">
                <a:solidFill>
                  <a:schemeClr val="bg2"/>
                </a:solidFill>
              </a:rPr>
              <a:t>information</a:t>
            </a:r>
            <a:r>
              <a:rPr lang="pl-PL" sz="3600" dirty="0">
                <a:solidFill>
                  <a:schemeClr val="bg2"/>
                </a:solidFill>
              </a:rPr>
              <a:t>.</a:t>
            </a:r>
            <a:endParaRPr lang="pl-PL" sz="36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buClr>
                <a:schemeClr val="accent1"/>
              </a:buClr>
            </a:pPr>
            <a:endParaRPr lang="en-GB" sz="3600" dirty="0">
              <a:solidFill>
                <a:schemeClr val="bg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Metrics/Instrumentation</a:t>
            </a:r>
          </a:p>
        </p:txBody>
      </p:sp>
    </p:spTree>
    <p:extLst>
      <p:ext uri="{BB962C8B-B14F-4D97-AF65-F5344CB8AC3E}">
        <p14:creationId xmlns:p14="http://schemas.microsoft.com/office/powerpoint/2010/main" val="9306321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What</a:t>
            </a:r>
            <a:r>
              <a:rPr lang="pl-PL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to instrument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short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answer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instrument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everything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Every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library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subsystem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service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should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least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few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give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rough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idea of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performing.</a:t>
            </a:r>
          </a:p>
        </p:txBody>
      </p:sp>
    </p:spTree>
    <p:extLst>
      <p:ext uri="{BB962C8B-B14F-4D97-AF65-F5344CB8AC3E}">
        <p14:creationId xmlns:p14="http://schemas.microsoft.com/office/powerpoint/2010/main" val="1732331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AFC8677-3DA6-1443-BBA2-EC3CE1425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13" y="751839"/>
            <a:ext cx="11390170" cy="55527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737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>
                <a:solidFill>
                  <a:schemeClr val="bg1"/>
                </a:solidFill>
              </a:rPr>
              <a:t>Instrumentation </a:t>
            </a:r>
            <a:r>
              <a:rPr lang="pl-PL" sz="3200" dirty="0" err="1">
                <a:solidFill>
                  <a:schemeClr val="bg1"/>
                </a:solidFill>
              </a:rPr>
              <a:t>should</a:t>
            </a:r>
            <a:r>
              <a:rPr lang="pl-PL" sz="3200" dirty="0">
                <a:solidFill>
                  <a:schemeClr val="bg1"/>
                </a:solidFill>
              </a:rPr>
              <a:t> be </a:t>
            </a:r>
            <a:r>
              <a:rPr lang="pl-PL" sz="3200" dirty="0" err="1">
                <a:solidFill>
                  <a:schemeClr val="bg1"/>
                </a:solidFill>
              </a:rPr>
              <a:t>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integral</a:t>
            </a:r>
            <a:r>
              <a:rPr lang="pl-PL" sz="3200" dirty="0">
                <a:solidFill>
                  <a:schemeClr val="bg1"/>
                </a:solidFill>
              </a:rPr>
              <a:t> part of </a:t>
            </a:r>
            <a:r>
              <a:rPr lang="pl-PL" sz="3200" dirty="0" err="1">
                <a:solidFill>
                  <a:schemeClr val="bg1"/>
                </a:solidFill>
              </a:rPr>
              <a:t>your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code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  <a:r>
              <a:rPr lang="pl-PL" sz="3200" dirty="0" err="1">
                <a:solidFill>
                  <a:schemeClr val="bg1"/>
                </a:solidFill>
              </a:rPr>
              <a:t>Instantiate</a:t>
            </a:r>
            <a:r>
              <a:rPr lang="pl-PL" sz="3200" dirty="0">
                <a:solidFill>
                  <a:schemeClr val="bg1"/>
                </a:solidFill>
              </a:rPr>
              <a:t> the </a:t>
            </a:r>
            <a:r>
              <a:rPr lang="pl-PL" sz="3200" dirty="0" err="1">
                <a:solidFill>
                  <a:schemeClr val="bg1"/>
                </a:solidFill>
              </a:rPr>
              <a:t>metric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classes</a:t>
            </a:r>
            <a:r>
              <a:rPr lang="pl-PL" sz="3200" dirty="0">
                <a:solidFill>
                  <a:schemeClr val="bg1"/>
                </a:solidFill>
              </a:rPr>
              <a:t> in the same file </a:t>
            </a:r>
            <a:r>
              <a:rPr lang="pl-PL" sz="3200" dirty="0" err="1">
                <a:solidFill>
                  <a:schemeClr val="bg1"/>
                </a:solidFill>
              </a:rPr>
              <a:t>you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use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them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  <a:r>
              <a:rPr lang="pl-PL" sz="3200" dirty="0" err="1">
                <a:solidFill>
                  <a:schemeClr val="bg1"/>
                </a:solidFill>
              </a:rPr>
              <a:t>This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makes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going</a:t>
            </a:r>
            <a:r>
              <a:rPr lang="pl-PL" sz="3200" dirty="0">
                <a:solidFill>
                  <a:schemeClr val="bg1"/>
                </a:solidFill>
              </a:rPr>
              <a:t> from alert to </a:t>
            </a:r>
            <a:r>
              <a:rPr lang="pl-PL" sz="3200" dirty="0" err="1">
                <a:solidFill>
                  <a:schemeClr val="bg1"/>
                </a:solidFill>
              </a:rPr>
              <a:t>console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code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easy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when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you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chasing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an</a:t>
            </a:r>
            <a:r>
              <a:rPr lang="pl-PL" sz="3200" dirty="0">
                <a:solidFill>
                  <a:schemeClr val="bg1"/>
                </a:solidFill>
              </a:rPr>
              <a:t> error.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7886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</a:rPr>
              <a:t>Monitoring and Alarming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2" y="1905000"/>
            <a:ext cx="9134391" cy="462034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Monitoring should never require a human to interpret any part of the alerting domain</a:t>
            </a:r>
          </a:p>
          <a:p>
            <a:r>
              <a:rPr lang="en-US" sz="3600" dirty="0">
                <a:solidFill>
                  <a:schemeClr val="bg1"/>
                </a:solidFill>
              </a:rPr>
              <a:t>Three valid kinds of monitoring output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Alerts: human needs to take action immediately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Tickets: human needs to take action eventually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Logging: no action needed</a:t>
            </a:r>
          </a:p>
        </p:txBody>
      </p:sp>
    </p:spTree>
    <p:extLst>
      <p:ext uri="{BB962C8B-B14F-4D97-AF65-F5344CB8AC3E}">
        <p14:creationId xmlns:p14="http://schemas.microsoft.com/office/powerpoint/2010/main" val="193892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</a:rPr>
              <a:t>Monitoring and Alarming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2" y="1905000"/>
            <a:ext cx="9134391" cy="476436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Eliminating toil - Carla </a:t>
            </a:r>
            <a:r>
              <a:rPr lang="en-US" sz="3200" dirty="0" err="1">
                <a:solidFill>
                  <a:schemeClr val="bg1"/>
                </a:solidFill>
              </a:rPr>
              <a:t>Geisser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“If a human operator needs to touch your system during normal operations, you have a bug. The definition of normal changes as your systems grow.”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If you have to </a:t>
            </a:r>
            <a:r>
              <a:rPr lang="en-US" sz="3200" dirty="0" err="1">
                <a:solidFill>
                  <a:schemeClr val="bg1"/>
                </a:solidFill>
              </a:rPr>
              <a:t>ssh</a:t>
            </a:r>
            <a:r>
              <a:rPr lang="en-US" sz="3200" dirty="0">
                <a:solidFill>
                  <a:schemeClr val="bg1"/>
                </a:solidFill>
              </a:rPr>
              <a:t> to your server to do some work - something is wrong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Automate backups</a:t>
            </a:r>
          </a:p>
          <a:p>
            <a:r>
              <a:rPr lang="en-US" sz="3200" dirty="0">
                <a:solidFill>
                  <a:schemeClr val="bg1"/>
                </a:solidFill>
              </a:rPr>
              <a:t>Automate logs rotating - send old ones to S3/equivalent</a:t>
            </a:r>
          </a:p>
        </p:txBody>
      </p:sp>
    </p:spTree>
    <p:extLst>
      <p:ext uri="{BB962C8B-B14F-4D97-AF65-F5344CB8AC3E}">
        <p14:creationId xmlns:p14="http://schemas.microsoft.com/office/powerpoint/2010/main" val="70611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13198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</a:rPr>
              <a:t>Monitoring and Alarming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2" y="1905000"/>
            <a:ext cx="9134391" cy="476436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Measure everything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Set alerts based on the metrics</a:t>
            </a:r>
          </a:p>
          <a:p>
            <a:r>
              <a:rPr lang="en-US" sz="3200" dirty="0">
                <a:solidFill>
                  <a:schemeClr val="bg1"/>
                </a:solidFill>
              </a:rPr>
              <a:t>Analytics can use your metrics!</a:t>
            </a:r>
          </a:p>
        </p:txBody>
      </p:sp>
    </p:spTree>
    <p:extLst>
      <p:ext uri="{BB962C8B-B14F-4D97-AF65-F5344CB8AC3E}">
        <p14:creationId xmlns:p14="http://schemas.microsoft.com/office/powerpoint/2010/main" val="108516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88635" y="404664"/>
            <a:ext cx="9144001" cy="599728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</a:rPr>
              <a:t>Monitoring and Alarming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8635" y="1124744"/>
            <a:ext cx="9134391" cy="56166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Key things to measure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Java GC metrics</a:t>
            </a:r>
          </a:p>
          <a:p>
            <a:r>
              <a:rPr lang="en-US" sz="3200" dirty="0">
                <a:solidFill>
                  <a:schemeClr val="bg1"/>
                </a:solidFill>
              </a:rPr>
              <a:t>Http code rates</a:t>
            </a:r>
          </a:p>
          <a:p>
            <a:r>
              <a:rPr lang="en-US" sz="3200" dirty="0">
                <a:solidFill>
                  <a:schemeClr val="bg1"/>
                </a:solidFill>
              </a:rPr>
              <a:t>Http response time percentiles - 50, 95, 99</a:t>
            </a:r>
          </a:p>
          <a:p>
            <a:r>
              <a:rPr lang="en-US" sz="3200" dirty="0">
                <a:solidFill>
                  <a:schemeClr val="bg1"/>
                </a:solidFill>
              </a:rPr>
              <a:t>Error logs</a:t>
            </a:r>
          </a:p>
          <a:p>
            <a:r>
              <a:rPr lang="en-US" sz="3200" dirty="0">
                <a:solidFill>
                  <a:schemeClr val="bg1"/>
                </a:solidFill>
              </a:rPr>
              <a:t>Uptime</a:t>
            </a:r>
          </a:p>
          <a:p>
            <a:r>
              <a:rPr lang="en-US" sz="3200" dirty="0">
                <a:solidFill>
                  <a:schemeClr val="bg1"/>
                </a:solidFill>
              </a:rPr>
              <a:t>Business metrics</a:t>
            </a:r>
          </a:p>
          <a:p>
            <a:r>
              <a:rPr lang="en-US" sz="3200" dirty="0">
                <a:solidFill>
                  <a:schemeClr val="bg1"/>
                </a:solidFill>
              </a:rPr>
              <a:t>IPC(instructions per cycle) over CPU - </a:t>
            </a:r>
            <a:r>
              <a:rPr lang="en-US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CPU utilization is wrong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1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Prometheus</a:t>
            </a:r>
            <a:r>
              <a:rPr lang="pl-PL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flow</a:t>
            </a:r>
            <a:endParaRPr lang="pl-PL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C52EB9-049E-5D44-B586-C5806E635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50" y="2081720"/>
            <a:ext cx="11587299" cy="3283068"/>
          </a:xfrm>
        </p:spPr>
      </p:pic>
    </p:spTree>
    <p:extLst>
      <p:ext uri="{BB962C8B-B14F-4D97-AF65-F5344CB8AC3E}">
        <p14:creationId xmlns:p14="http://schemas.microsoft.com/office/powerpoint/2010/main" val="14443043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FBA3-F4DF-4B4B-8ACF-5376EE1C2098}"/>
              </a:ext>
            </a:extLst>
          </p:cNvPr>
          <p:cNvSpPr txBox="1"/>
          <p:nvPr/>
        </p:nvSpPr>
        <p:spPr>
          <a:xfrm>
            <a:off x="838200" y="982816"/>
            <a:ext cx="10515600" cy="57554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prometheus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client_golang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prometheus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promhttp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latin typeface="Menlo" panose="020B0609030804020204" pitchFamily="49" charset="0"/>
              </a:rPr>
              <a:t>)</a:t>
            </a:r>
          </a:p>
          <a:p>
            <a:endParaRPr lang="pl-PL" sz="16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mux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NewServeMux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prometheus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handler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metrics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promhttp.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our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business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logic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handlers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hello)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inst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NewInstrument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srv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&amp;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http.Server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Addr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":8095"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Handler: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inst.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Wrap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mux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srv.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();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Fatal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Msgf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35840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FBA3-F4DF-4B4B-8ACF-5376EE1C2098}"/>
              </a:ext>
            </a:extLst>
          </p:cNvPr>
          <p:cNvSpPr txBox="1"/>
          <p:nvPr/>
        </p:nvSpPr>
        <p:spPr>
          <a:xfrm>
            <a:off x="838200" y="1418884"/>
            <a:ext cx="10515600" cy="403187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NewInstrument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*Instrument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used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for monitoring and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alerting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(RED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method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)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histogram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NewHistogramVec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prometheus.HistogramOpts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Subsystem: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"http"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Name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request_duration_seconds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Help: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Seconds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spent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serving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requests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."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Buckets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prometheus.DefBuckets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}, []</a:t>
            </a:r>
            <a:r>
              <a:rPr lang="pl-PL" sz="16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method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path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"status"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MustRegister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(histogram)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&amp;Instrument{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Histogram: histogram, 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150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Almost no cons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Highly recommended to all types of systems and architectures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Instrumentation available in all languages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Measure everything!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Really useful for business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Realtime reports</a:t>
            </a:r>
          </a:p>
          <a:p>
            <a:pPr marL="0" indent="0">
              <a:buClr>
                <a:schemeClr val="accent1"/>
              </a:buClr>
              <a:buNone/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Metrics – pros vs cons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88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blur, night sky&#10;&#10;Description automatically generated">
            <a:extLst>
              <a:ext uri="{FF2B5EF4-FFF2-40B4-BE49-F238E27FC236}">
                <a16:creationId xmlns:a16="http://schemas.microsoft.com/office/drawing/2014/main" id="{005B8765-8E8F-704E-97AD-5A1420D29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3" b="489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Distributed tracing</a:t>
            </a:r>
          </a:p>
        </p:txBody>
      </p:sp>
    </p:spTree>
    <p:extLst>
      <p:ext uri="{BB962C8B-B14F-4D97-AF65-F5344CB8AC3E}">
        <p14:creationId xmlns:p14="http://schemas.microsoft.com/office/powerpoint/2010/main" val="3119838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CI/CD or CICD is the combined practices of continuous integration (CI) and either continuous delivery or continuous deployment (CD)</a:t>
            </a:r>
          </a:p>
          <a:p>
            <a:pPr algn="ctr"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Continuous Integration and Continuous Delivery</a:t>
            </a:r>
            <a:endParaRPr lang="pl-PL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659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sz="32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en-GB" sz="32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3200" dirty="0">
                <a:solidFill>
                  <a:schemeClr val="bg1"/>
                </a:solidFill>
              </a:rPr>
              <a:t>Track and observe service requests as they flow through distributed systems by collecting data as the requests go from one service to another. 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Distributed tracing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22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Visualize request flow and service dependencies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Track service health metrics—rate, error and duration (RED)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Deep-dive into individual traces to pinpoint any performance bottlenecks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Discover architecture of the whole system via data-driven dependency diagram.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Distributed tracing - features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55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chart, application, bubble chart&#10;&#10;Description automatically generated">
            <a:extLst>
              <a:ext uri="{FF2B5EF4-FFF2-40B4-BE49-F238E27FC236}">
                <a16:creationId xmlns:a16="http://schemas.microsoft.com/office/drawing/2014/main" id="{F0791EF1-EE87-7242-BAA5-3E14E7332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367643"/>
            <a:ext cx="8712623" cy="539286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Distributed tracing – services visualization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8708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Distributed tracing – tracing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ontent Placeholder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80E24CE-DFDB-E347-9291-46459AA51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548" y="1361261"/>
            <a:ext cx="9122555" cy="5496739"/>
          </a:xfrm>
        </p:spPr>
      </p:pic>
    </p:spTree>
    <p:extLst>
      <p:ext uri="{BB962C8B-B14F-4D97-AF65-F5344CB8AC3E}">
        <p14:creationId xmlns:p14="http://schemas.microsoft.com/office/powerpoint/2010/main" val="9737262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Distributed tracing – tracing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5377B9-FE51-1746-893D-416CE2DDE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249" y="1322697"/>
            <a:ext cx="10543834" cy="5436664"/>
          </a:xfrm>
        </p:spPr>
      </p:pic>
    </p:spTree>
    <p:extLst>
      <p:ext uri="{BB962C8B-B14F-4D97-AF65-F5344CB8AC3E}">
        <p14:creationId xmlns:p14="http://schemas.microsoft.com/office/powerpoint/2010/main" val="38368446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Jaeger</a:t>
            </a: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Zipkin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Lightstep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NewRelic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Splunk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Datadog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…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Distributed tracing - tools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27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Easy to identify latency bottlenecks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Great tool for visualization of the flow and architecture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Easy to integrate with Service Mesh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Distributed tracing - pros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45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Another tool to learn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Another tool to maintain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Performance overhead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Only for microservices architecture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Distributed tracing - cons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60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cture containing ground&#10;&#10;Description automatically generated">
            <a:extLst>
              <a:ext uri="{FF2B5EF4-FFF2-40B4-BE49-F238E27FC236}">
                <a16:creationId xmlns:a16="http://schemas.microsoft.com/office/drawing/2014/main" id="{961A597D-6060-A34C-BE1C-78C0E67B9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Security patterns and 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9203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IAM = Identity and Access Management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Golden rule of security = newer write security tools by yourself 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If it’s possible use – one the available tools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Use </a:t>
            </a:r>
            <a:r>
              <a:rPr lang="en-GB" dirty="0" err="1">
                <a:solidFill>
                  <a:schemeClr val="bg1"/>
                </a:solidFill>
              </a:rPr>
              <a:t>IDaaS</a:t>
            </a:r>
            <a:r>
              <a:rPr lang="en-GB" dirty="0">
                <a:solidFill>
                  <a:schemeClr val="bg1"/>
                </a:solidFill>
              </a:rPr>
              <a:t>(Identity as a service) over on-premise solutions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IAM solutions</a:t>
            </a:r>
          </a:p>
        </p:txBody>
      </p:sp>
    </p:spTree>
    <p:extLst>
      <p:ext uri="{BB962C8B-B14F-4D97-AF65-F5344CB8AC3E}">
        <p14:creationId xmlns:p14="http://schemas.microsoft.com/office/powerpoint/2010/main" val="228054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18515</TotalTime>
  <Words>3748</Words>
  <Application>Microsoft Macintosh PowerPoint</Application>
  <PresentationFormat>Widescreen</PresentationFormat>
  <Paragraphs>605</Paragraphs>
  <Slides>122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9" baseType="lpstr">
      <vt:lpstr>Arial</vt:lpstr>
      <vt:lpstr>Calibri</vt:lpstr>
      <vt:lpstr>Calibri Light</vt:lpstr>
      <vt:lpstr>Menlo</vt:lpstr>
      <vt:lpstr>Roboto</vt:lpstr>
      <vt:lpstr>Roboto Medium</vt:lpstr>
      <vt:lpstr>Office Theme</vt:lpstr>
      <vt:lpstr>Software Architecture - Principles and Practices Day 3</vt:lpstr>
      <vt:lpstr>Agenda</vt:lpstr>
      <vt:lpstr>Agenda</vt:lpstr>
      <vt:lpstr>DevOps Culture</vt:lpstr>
      <vt:lpstr>DevOps Culture</vt:lpstr>
      <vt:lpstr>DevOps Culture</vt:lpstr>
      <vt:lpstr>DevOps Culture</vt:lpstr>
      <vt:lpstr>PowerPoint Presentation</vt:lpstr>
      <vt:lpstr>Continuous Integration and Continuous Delivery</vt:lpstr>
      <vt:lpstr>Continuous Integration</vt:lpstr>
      <vt:lpstr>Continuous Integration - characteristics</vt:lpstr>
      <vt:lpstr>Continuous deployment</vt:lpstr>
      <vt:lpstr>GitOps</vt:lpstr>
      <vt:lpstr>GitOps</vt:lpstr>
      <vt:lpstr>GitOps</vt:lpstr>
      <vt:lpstr>GitOps - rules</vt:lpstr>
      <vt:lpstr>GitOps - benefits</vt:lpstr>
      <vt:lpstr>GitSecOps</vt:lpstr>
      <vt:lpstr>GitSecOps</vt:lpstr>
      <vt:lpstr>Deployment Models</vt:lpstr>
      <vt:lpstr>CI/CD</vt:lpstr>
      <vt:lpstr>Zero-downtime deployments</vt:lpstr>
      <vt:lpstr>What is this zero downtime deployment? </vt:lpstr>
      <vt:lpstr>Zero downtime deployment types</vt:lpstr>
      <vt:lpstr>Rolling Update Deployment</vt:lpstr>
      <vt:lpstr>Rolling Update Deployment</vt:lpstr>
      <vt:lpstr>Blue Green Deployment</vt:lpstr>
      <vt:lpstr>Blue Green Deployment</vt:lpstr>
      <vt:lpstr>Blue Green Deployment</vt:lpstr>
      <vt:lpstr>Canary Deployment</vt:lpstr>
      <vt:lpstr>Canary Deployment</vt:lpstr>
      <vt:lpstr>Rolling update deployment</vt:lpstr>
      <vt:lpstr>Rolling Update Deployment</vt:lpstr>
      <vt:lpstr>maxUnavailable and maxSurge</vt:lpstr>
      <vt:lpstr>Graceful Shutdown</vt:lpstr>
      <vt:lpstr>Graceful Shutdown</vt:lpstr>
      <vt:lpstr>Graceful Shutdown with Kubernetes</vt:lpstr>
      <vt:lpstr>Web Server Graceful Shutdown </vt:lpstr>
      <vt:lpstr>Blue Green Deployment</vt:lpstr>
      <vt:lpstr>Blue Green Deployment</vt:lpstr>
      <vt:lpstr>Users Service on Kubernetes</vt:lpstr>
      <vt:lpstr>Users Service on Kubernetes</vt:lpstr>
      <vt:lpstr>Blue Green Deployment</vt:lpstr>
      <vt:lpstr>Blue Green Deployment</vt:lpstr>
      <vt:lpstr>Switch Environments from Blue to Green</vt:lpstr>
      <vt:lpstr>Summary</vt:lpstr>
      <vt:lpstr>Takeaways</vt:lpstr>
      <vt:lpstr>A/B testing</vt:lpstr>
      <vt:lpstr>Release Phase</vt:lpstr>
      <vt:lpstr>Release Process</vt:lpstr>
      <vt:lpstr>Release Process</vt:lpstr>
      <vt:lpstr>Release Process</vt:lpstr>
      <vt:lpstr>Release Process</vt:lpstr>
      <vt:lpstr>Chaos Engineering</vt:lpstr>
      <vt:lpstr>Chaos Engineering</vt:lpstr>
      <vt:lpstr>Chaos Engineering</vt:lpstr>
      <vt:lpstr>Why would you break things on purpose?</vt:lpstr>
      <vt:lpstr>Chaos Engineering – how?</vt:lpstr>
      <vt:lpstr>Chaos Experiments to Start With</vt:lpstr>
      <vt:lpstr>Chaos Engineering</vt:lpstr>
      <vt:lpstr>Chaos Engineering - summary</vt:lpstr>
      <vt:lpstr>Operations</vt:lpstr>
      <vt:lpstr>Operations</vt:lpstr>
      <vt:lpstr>Services Health</vt:lpstr>
      <vt:lpstr>PowerPoint Presentation</vt:lpstr>
      <vt:lpstr>Do I really need Health Checks ?</vt:lpstr>
      <vt:lpstr>PowerPoint Presentation</vt:lpstr>
      <vt:lpstr>PowerPoint Presentation</vt:lpstr>
      <vt:lpstr>HealthZ</vt:lpstr>
      <vt:lpstr>Health Checks</vt:lpstr>
      <vt:lpstr>Health Checks</vt:lpstr>
      <vt:lpstr>Services Health - Summary</vt:lpstr>
      <vt:lpstr>Log aggregators</vt:lpstr>
      <vt:lpstr>Log aggregators</vt:lpstr>
      <vt:lpstr>Log aggregators - options</vt:lpstr>
      <vt:lpstr>Logs – good practices</vt:lpstr>
      <vt:lpstr>Metrics</vt:lpstr>
      <vt:lpstr>Metrics/Instrumentation</vt:lpstr>
      <vt:lpstr>What to instrument</vt:lpstr>
      <vt:lpstr>How to instrument</vt:lpstr>
      <vt:lpstr>Monitoring and Alarming</vt:lpstr>
      <vt:lpstr>Monitoring and Alarming</vt:lpstr>
      <vt:lpstr>Monitoring and Alarming</vt:lpstr>
      <vt:lpstr>Monitoring and Alarming</vt:lpstr>
      <vt:lpstr>Prometheus flow</vt:lpstr>
      <vt:lpstr>How to instrument</vt:lpstr>
      <vt:lpstr>How to instrument</vt:lpstr>
      <vt:lpstr>Metrics – pros vs cons</vt:lpstr>
      <vt:lpstr>Distributed tracing</vt:lpstr>
      <vt:lpstr>Distributed tracing</vt:lpstr>
      <vt:lpstr>Distributed tracing - features</vt:lpstr>
      <vt:lpstr>Distributed tracing – services visualization</vt:lpstr>
      <vt:lpstr>Distributed tracing – tracing</vt:lpstr>
      <vt:lpstr>Distributed tracing – tracing</vt:lpstr>
      <vt:lpstr>Distributed tracing - tools</vt:lpstr>
      <vt:lpstr>Distributed tracing - pros</vt:lpstr>
      <vt:lpstr>Distributed tracing - cons</vt:lpstr>
      <vt:lpstr>Security patterns and tools</vt:lpstr>
      <vt:lpstr>IAM solutions</vt:lpstr>
      <vt:lpstr>IAM tool - features</vt:lpstr>
      <vt:lpstr>IAM solutions</vt:lpstr>
      <vt:lpstr>IAM solutions – pros and cons</vt:lpstr>
      <vt:lpstr>Secrets/passwords management</vt:lpstr>
      <vt:lpstr>Secrets/passwords management</vt:lpstr>
      <vt:lpstr>Secrets/passwords management</vt:lpstr>
      <vt:lpstr>PowerPoint Presentation</vt:lpstr>
      <vt:lpstr>PowerPoint Presentation</vt:lpstr>
      <vt:lpstr>Vault</vt:lpstr>
      <vt:lpstr>Vault</vt:lpstr>
      <vt:lpstr>Secrets/passwords management – pros and cons</vt:lpstr>
      <vt:lpstr>Code scanning</vt:lpstr>
      <vt:lpstr>Code scanning - pros</vt:lpstr>
      <vt:lpstr>Code scanning - cons</vt:lpstr>
      <vt:lpstr>Containers scanning</vt:lpstr>
      <vt:lpstr>Containers scanning – how?</vt:lpstr>
      <vt:lpstr>Containers scanning – how?</vt:lpstr>
      <vt:lpstr>Containers scanning – how?</vt:lpstr>
      <vt:lpstr>Containers scanning – how?</vt:lpstr>
      <vt:lpstr>Containers scanning - tools</vt:lpstr>
      <vt:lpstr>Containers scanning – pros and cons</vt:lpstr>
      <vt:lpstr>Q&amp;A</vt:lpstr>
      <vt:lpstr>Please fulfil survey: https://plbe.nobleprog.com/tf/126719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Concepts Based on Change Data Capture</dc:title>
  <dc:creator>Dyminski, Mateusz (Nokia - PL/Wroclaw)</dc:creator>
  <cp:lastModifiedBy>Dyminski, Mateusz (Nokia - PL/Wroclaw)</cp:lastModifiedBy>
  <cp:revision>65</cp:revision>
  <dcterms:created xsi:type="dcterms:W3CDTF">2020-09-15T23:33:47Z</dcterms:created>
  <dcterms:modified xsi:type="dcterms:W3CDTF">2021-09-16T22:02:29Z</dcterms:modified>
</cp:coreProperties>
</file>